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  <p:sldMasterId id="2147483819" r:id="rId2"/>
  </p:sldMasterIdLst>
  <p:sldIdLst>
    <p:sldId id="256" r:id="rId3"/>
    <p:sldId id="258" r:id="rId4"/>
    <p:sldId id="259" r:id="rId5"/>
    <p:sldId id="260" r:id="rId6"/>
    <p:sldId id="257" r:id="rId7"/>
    <p:sldId id="262" r:id="rId8"/>
    <p:sldId id="261" r:id="rId9"/>
    <p:sldId id="263" r:id="rId10"/>
    <p:sldId id="264" r:id="rId11"/>
    <p:sldId id="277" r:id="rId12"/>
    <p:sldId id="271" r:id="rId13"/>
    <p:sldId id="278" r:id="rId14"/>
    <p:sldId id="267" r:id="rId15"/>
    <p:sldId id="279" r:id="rId16"/>
    <p:sldId id="269" r:id="rId17"/>
    <p:sldId id="280" r:id="rId18"/>
    <p:sldId id="266" r:id="rId19"/>
    <p:sldId id="281" r:id="rId20"/>
    <p:sldId id="268" r:id="rId21"/>
    <p:sldId id="282" r:id="rId22"/>
    <p:sldId id="283" r:id="rId23"/>
    <p:sldId id="272" r:id="rId24"/>
    <p:sldId id="273" r:id="rId25"/>
    <p:sldId id="274" r:id="rId26"/>
    <p:sldId id="275" r:id="rId27"/>
    <p:sldId id="284" r:id="rId28"/>
    <p:sldId id="276" r:id="rId29"/>
    <p:sldId id="285" r:id="rId30"/>
    <p:sldId id="270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45A14-040E-4038-B6FD-261FD69886C1}" type="datetimeFigureOut">
              <a:rPr lang="ru-RU"/>
              <a:pPr>
                <a:defRPr/>
              </a:pPr>
              <a:t>29.02.2012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75470-F0C1-4A80-8103-946F32C0A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96426-F52E-4E69-95E9-2BF42CE0B032}" type="datetimeFigureOut">
              <a:rPr lang="ru-RU"/>
              <a:pPr>
                <a:defRPr/>
              </a:pPr>
              <a:t>29.02.2012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02511-3A7B-4816-87B6-EC99A69D1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A57F7-778A-4A43-972A-EC362703FAC4}" type="datetimeFigureOut">
              <a:rPr lang="ru-RU"/>
              <a:pPr>
                <a:defRPr/>
              </a:pPr>
              <a:t>29.02.2012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57236-3832-4312-B8B3-B44C23929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8F6D3-C4CD-48E6-BDFD-E4E5F10F70A7}" type="datetimeFigureOut">
              <a:rPr lang="ru-RU"/>
              <a:pPr>
                <a:defRPr/>
              </a:pPr>
              <a:t>29.02.2012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A5586-6FD1-48F5-857B-FD0C9998C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803E2-0BE9-46CE-ADBC-88036223D062}" type="datetimeFigureOut">
              <a:rPr lang="ru-RU"/>
              <a:pPr>
                <a:defRPr/>
              </a:pPr>
              <a:t>29.02.2012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D0975-8F9B-4C11-9C95-1BAF2B571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23F68-44A3-44E1-BACB-78BF32CCFC2E}" type="datetimeFigureOut">
              <a:rPr lang="ru-RU"/>
              <a:pPr>
                <a:defRPr/>
              </a:pPr>
              <a:t>29.02.2012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43DA1-1407-4FC0-BD86-BD563B9DE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A944F-C533-454E-A24A-CB793C79C147}" type="datetimeFigureOut">
              <a:rPr lang="ru-RU"/>
              <a:pPr>
                <a:defRPr/>
              </a:pPr>
              <a:t>29.02.2012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8A89A-8434-4E25-96EF-1C3660BDF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B50ED-0174-4F2D-B064-0B79DED489B2}" type="datetimeFigureOut">
              <a:rPr lang="ru-RU"/>
              <a:pPr>
                <a:defRPr/>
              </a:pPr>
              <a:t>29.02.2012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E26E4-2609-44BF-A8B4-411AA61A7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35DB5-A5DD-4BD7-897E-A13FA308153E}" type="datetimeFigureOut">
              <a:rPr lang="ru-RU"/>
              <a:pPr>
                <a:defRPr/>
              </a:pPr>
              <a:t>29.02.2012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AD24D-024A-4D2A-BA28-980EEC59F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352C2-DB15-4498-9311-C05F74582C5F}" type="datetimeFigureOut">
              <a:rPr lang="ru-RU"/>
              <a:pPr>
                <a:defRPr/>
              </a:pPr>
              <a:t>29.02.2012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EC3FB-F849-4A0C-BEF8-5A624DA1F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E2A34-C86D-48B3-AF75-0E80B7C706F9}" type="datetimeFigureOut">
              <a:rPr lang="ru-RU"/>
              <a:pPr>
                <a:defRPr/>
              </a:pPr>
              <a:t>29.02.2012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39FC9-D1AB-4322-BABE-8404CBF8B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89470-4147-4A1B-93D2-60CD4B2ABE0D}" type="datetimeFigureOut">
              <a:rPr lang="ru-RU"/>
              <a:pPr>
                <a:defRPr/>
              </a:pPr>
              <a:t>29.02.2012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EDF32-5C92-4054-B1AC-3DD6E2BFA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EC8E734-A755-475A-9057-8E3FDD337468}" type="datetimeFigureOut">
              <a:rPr lang="ru-RU"/>
              <a:pPr>
                <a:defRPr/>
              </a:pPr>
              <a:t>29.02.2012</a:t>
            </a:fld>
            <a:endParaRPr lang="ru-RU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614297D-F4DB-4585-A1C8-CDA3C5F4B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1" r:id="rId1"/>
    <p:sldLayoutId id="2147483830" r:id="rId2"/>
    <p:sldLayoutId id="2147483829" r:id="rId3"/>
    <p:sldLayoutId id="2147483828" r:id="rId4"/>
    <p:sldLayoutId id="2147483827" r:id="rId5"/>
    <p:sldLayoutId id="2147483826" r:id="rId6"/>
    <p:sldLayoutId id="2147483825" r:id="rId7"/>
    <p:sldLayoutId id="2147483824" r:id="rId8"/>
    <p:sldLayoutId id="2147483823" r:id="rId9"/>
    <p:sldLayoutId id="2147483822" r:id="rId10"/>
    <p:sldLayoutId id="21474838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1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EFA0CA-CB73-4384-ADA9-5C8D4CCFD7F7}" type="datetimeFigureOut">
              <a:rPr lang="ru-RU"/>
              <a:pPr>
                <a:defRPr/>
              </a:pPr>
              <a:t>29.02.2012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F0AA1F-1900-40C6-85F2-03B8256251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28596" y="2214554"/>
            <a:ext cx="8229601" cy="1828800"/>
          </a:xfrm>
        </p:spPr>
        <p:txBody>
          <a:bodyPr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kern="1200" cap="all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Урок окружающего мира в 4 классе.</a:t>
            </a:r>
            <a:br>
              <a:rPr lang="ru-RU" sz="4000" b="1" kern="1200" cap="all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kern="1200" cap="all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Тема «Русь расправляет крылья. Московский князь Иван </a:t>
            </a:r>
            <a:r>
              <a:rPr lang="ru-RU" sz="4000" b="1" kern="1200" cap="all" dirty="0" err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Калита</a:t>
            </a:r>
            <a:r>
              <a:rPr lang="ru-RU" sz="4000" b="1" kern="1200" cap="all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ru-RU" sz="4000" b="1" kern="1200" cap="all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57290" y="4643446"/>
            <a:ext cx="6400800" cy="1531937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2400" dirty="0" smtClean="0"/>
              <a:t>Разработала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2400" dirty="0" smtClean="0"/>
              <a:t> учитель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2400" dirty="0" smtClean="0">
                <a:latin typeface="Book Antiqua" pitchFamily="18" charset="0"/>
              </a:rPr>
              <a:t>I</a:t>
            </a:r>
            <a:r>
              <a:rPr lang="ru-RU" sz="2400" dirty="0" smtClean="0">
                <a:latin typeface="Book Antiqua" pitchFamily="18" charset="0"/>
              </a:rPr>
              <a:t>   </a:t>
            </a:r>
            <a:r>
              <a:rPr lang="ru-RU" sz="2400" dirty="0" smtClean="0"/>
              <a:t>квалификационной категории </a:t>
            </a:r>
            <a:r>
              <a:rPr lang="ru-RU" sz="2400" dirty="0" err="1" smtClean="0"/>
              <a:t>Шабалдина</a:t>
            </a:r>
            <a:r>
              <a:rPr lang="ru-RU" sz="2400" dirty="0" smtClean="0"/>
              <a:t> Любовь Григорьевна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3994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2863"/>
            <a:ext cx="9144000" cy="6751637"/>
          </a:xfr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860425"/>
          </a:xfrm>
          <a:noFill/>
          <a:ln/>
        </p:spPr>
        <p:txBody>
          <a:bodyPr/>
          <a:lstStyle/>
          <a:p>
            <a:r>
              <a:rPr lang="ru-RU" sz="4000" b="1" smtClean="0">
                <a:effectLst/>
                <a:latin typeface="Arial" charset="0"/>
              </a:rPr>
              <a:t>Князь Иван Данилович (Иван </a:t>
            </a:r>
            <a:r>
              <a:rPr lang="en-US" sz="4000" b="1" smtClean="0">
                <a:effectLst/>
                <a:latin typeface="Arial" charset="0"/>
              </a:rPr>
              <a:t>I</a:t>
            </a:r>
            <a:r>
              <a:rPr lang="ru-RU" sz="4000" b="1" smtClean="0">
                <a:effectLst/>
                <a:latin typeface="Arial" charset="0"/>
              </a:rPr>
              <a:t>)</a:t>
            </a:r>
          </a:p>
        </p:txBody>
      </p:sp>
      <p:graphicFrame>
        <p:nvGraphicFramePr>
          <p:cNvPr id="32772" name="Object 3"/>
          <p:cNvGraphicFramePr>
            <a:graphicFrameLocks noChangeAspect="1"/>
          </p:cNvGraphicFramePr>
          <p:nvPr>
            <p:ph idx="1"/>
          </p:nvPr>
        </p:nvGraphicFramePr>
        <p:xfrm>
          <a:off x="2411413" y="0"/>
          <a:ext cx="4614862" cy="6597650"/>
        </p:xfrm>
        <a:graphic>
          <a:graphicData uri="http://schemas.openxmlformats.org/presentationml/2006/ole">
            <p:oleObj spid="_x0000_s32772" name="Документ" r:id="rId3" imgW="3972429" imgH="6688836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692150"/>
            <a:ext cx="8229600" cy="5330825"/>
          </a:xfrm>
          <a:noFill/>
          <a:ln/>
        </p:spPr>
        <p:txBody>
          <a:bodyPr/>
          <a:lstStyle/>
          <a:p>
            <a:r>
              <a:rPr lang="ru-RU" sz="5400" b="1" smtClean="0">
                <a:solidFill>
                  <a:schemeClr val="folHlink"/>
                </a:solidFill>
                <a:effectLst/>
              </a:rPr>
              <a:t>Поддерживал мирные отношения с Золотой Ордой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09650"/>
          </a:xfrm>
          <a:noFill/>
          <a:ln/>
        </p:spPr>
        <p:txBody>
          <a:bodyPr/>
          <a:lstStyle/>
          <a:p>
            <a:r>
              <a:rPr lang="ru-RU" sz="4000" b="1" smtClean="0">
                <a:effectLst/>
              </a:rPr>
              <a:t>Собирал дань для Золотой Орды</a:t>
            </a:r>
          </a:p>
        </p:txBody>
      </p:sp>
      <p:pic>
        <p:nvPicPr>
          <p:cNvPr id="2867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196975"/>
            <a:ext cx="7494588" cy="54784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4114800"/>
          </a:xfrm>
          <a:noFill/>
          <a:ln/>
        </p:spPr>
        <p:txBody>
          <a:bodyPr/>
          <a:lstStyle/>
          <a:p>
            <a:r>
              <a:rPr lang="ru-RU" sz="5400" b="1" smtClean="0">
                <a:solidFill>
                  <a:schemeClr val="folHlink"/>
                </a:solidFill>
                <a:effectLst/>
              </a:rPr>
              <a:t>Расширение княжества.</a:t>
            </a:r>
          </a:p>
          <a:p>
            <a:endParaRPr lang="ru-RU" sz="5400" b="1" smtClean="0">
              <a:solidFill>
                <a:schemeClr val="folHlink"/>
              </a:solidFill>
              <a:effectLst/>
            </a:endParaRPr>
          </a:p>
          <a:p>
            <a:endParaRPr lang="ru-RU" sz="5400" b="1" smtClean="0">
              <a:solidFill>
                <a:schemeClr val="folHlink"/>
              </a:solidFill>
              <a:effectLst/>
            </a:endParaRPr>
          </a:p>
          <a:p>
            <a:r>
              <a:rPr lang="ru-RU" sz="5400" b="1" smtClean="0">
                <a:solidFill>
                  <a:schemeClr val="folHlink"/>
                </a:solidFill>
                <a:effectLst/>
              </a:rPr>
              <a:t>Помощь бедным.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71450"/>
            <a:ext cx="8229600" cy="1371600"/>
          </a:xfrm>
          <a:noFill/>
          <a:ln/>
        </p:spPr>
        <p:txBody>
          <a:bodyPr/>
          <a:lstStyle/>
          <a:p>
            <a:r>
              <a:rPr lang="ru-RU" sz="3200" b="1" smtClean="0">
                <a:effectLst/>
              </a:rPr>
              <a:t>Закладывание первого каменного собора</a:t>
            </a:r>
            <a:r>
              <a:rPr lang="ru-RU" sz="3200" b="1" smtClean="0">
                <a:effectLst/>
                <a:latin typeface="Arial" charset="0"/>
              </a:rPr>
              <a:t> </a:t>
            </a:r>
            <a:r>
              <a:rPr lang="ru-RU" sz="3200" b="1" smtClean="0">
                <a:effectLst/>
              </a:rPr>
              <a:t>- церковь Успения Богородицы</a:t>
            </a:r>
          </a:p>
        </p:txBody>
      </p:sp>
      <p:pic>
        <p:nvPicPr>
          <p:cNvPr id="3072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108075"/>
            <a:ext cx="7632700" cy="56626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z="5400" b="1" smtClean="0">
                <a:solidFill>
                  <a:schemeClr val="folHlink"/>
                </a:solidFill>
                <a:effectLst/>
              </a:rPr>
              <a:t>Каменные храмы.</a:t>
            </a:r>
            <a:endParaRPr lang="ru-RU" smtClean="0">
              <a:effectLst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Arial" charset="0"/>
              </a:rPr>
              <a:t>Торжище у стен Кремля</a:t>
            </a:r>
          </a:p>
        </p:txBody>
      </p:sp>
      <p:pic>
        <p:nvPicPr>
          <p:cNvPr id="26628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114425"/>
            <a:ext cx="7632700" cy="55927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z="5400" b="1" smtClean="0">
                <a:solidFill>
                  <a:schemeClr val="folHlink"/>
                </a:solidFill>
                <a:effectLst/>
              </a:rPr>
              <a:t>Торговля, ремесла.</a:t>
            </a:r>
          </a:p>
          <a:p>
            <a:endParaRPr lang="ru-RU" smtClean="0">
              <a:effectLst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00013"/>
            <a:ext cx="8229600" cy="1268413"/>
          </a:xfrm>
          <a:noFill/>
          <a:ln/>
        </p:spPr>
        <p:txBody>
          <a:bodyPr/>
          <a:lstStyle/>
          <a:p>
            <a:r>
              <a:rPr lang="ru-RU" sz="4000" b="1" smtClean="0">
                <a:effectLst/>
                <a:latin typeface="Arial" charset="0"/>
              </a:rPr>
              <a:t>Новые стены вокруг Москвы</a:t>
            </a:r>
          </a:p>
        </p:txBody>
      </p:sp>
      <p:pic>
        <p:nvPicPr>
          <p:cNvPr id="29700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014413"/>
            <a:ext cx="6480175" cy="5843587"/>
          </a:xfr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Кроссворд</a:t>
            </a:r>
          </a:p>
        </p:txBody>
      </p:sp>
      <p:graphicFrame>
        <p:nvGraphicFramePr>
          <p:cNvPr id="14441" name="Group 105"/>
          <p:cNvGraphicFramePr>
            <a:graphicFrameLocks noGrp="1"/>
          </p:cNvGraphicFramePr>
          <p:nvPr>
            <p:ph idx="4294967295"/>
          </p:nvPr>
        </p:nvGraphicFramePr>
        <p:xfrm>
          <a:off x="827088" y="2060575"/>
          <a:ext cx="6065837" cy="701040"/>
        </p:xfrm>
        <a:graphic>
          <a:graphicData uri="http://schemas.openxmlformats.org/drawingml/2006/table">
            <a:tbl>
              <a:tblPr/>
              <a:tblGrid>
                <a:gridCol w="674687"/>
                <a:gridCol w="673100"/>
                <a:gridCol w="674688"/>
                <a:gridCol w="673100"/>
                <a:gridCol w="674687"/>
                <a:gridCol w="673100"/>
                <a:gridCol w="674688"/>
                <a:gridCol w="673100"/>
                <a:gridCol w="674687"/>
              </a:tblGrid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442" name="Group 106"/>
          <p:cNvGraphicFramePr>
            <a:graphicFrameLocks noGrp="1"/>
          </p:cNvGraphicFramePr>
          <p:nvPr/>
        </p:nvGraphicFramePr>
        <p:xfrm>
          <a:off x="2195513" y="2781300"/>
          <a:ext cx="2714625" cy="701040"/>
        </p:xfrm>
        <a:graphic>
          <a:graphicData uri="http://schemas.openxmlformats.org/drawingml/2006/table">
            <a:tbl>
              <a:tblPr/>
              <a:tblGrid>
                <a:gridCol w="642937"/>
                <a:gridCol w="714375"/>
                <a:gridCol w="677863"/>
                <a:gridCol w="679450"/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443" name="Group 107"/>
          <p:cNvGraphicFramePr>
            <a:graphicFrameLocks noGrp="1"/>
          </p:cNvGraphicFramePr>
          <p:nvPr/>
        </p:nvGraphicFramePr>
        <p:xfrm>
          <a:off x="1547813" y="3500438"/>
          <a:ext cx="4643437" cy="701040"/>
        </p:xfrm>
        <a:graphic>
          <a:graphicData uri="http://schemas.openxmlformats.org/drawingml/2006/table">
            <a:tbl>
              <a:tblPr/>
              <a:tblGrid>
                <a:gridCol w="663575"/>
                <a:gridCol w="663575"/>
                <a:gridCol w="663575"/>
                <a:gridCol w="723900"/>
                <a:gridCol w="601662"/>
                <a:gridCol w="663575"/>
                <a:gridCol w="663575"/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444" name="Group 108"/>
          <p:cNvGraphicFramePr>
            <a:graphicFrameLocks noGrp="1"/>
          </p:cNvGraphicFramePr>
          <p:nvPr/>
        </p:nvGraphicFramePr>
        <p:xfrm>
          <a:off x="6429375" y="3500438"/>
          <a:ext cx="2714625" cy="701040"/>
        </p:xfrm>
        <a:graphic>
          <a:graphicData uri="http://schemas.openxmlformats.org/drawingml/2006/table">
            <a:tbl>
              <a:tblPr/>
              <a:tblGrid>
                <a:gridCol w="677863"/>
                <a:gridCol w="679450"/>
                <a:gridCol w="677862"/>
                <a:gridCol w="67945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445" name="Group 109"/>
          <p:cNvGraphicFramePr>
            <a:graphicFrameLocks noGrp="1"/>
          </p:cNvGraphicFramePr>
          <p:nvPr/>
        </p:nvGraphicFramePr>
        <p:xfrm>
          <a:off x="1547813" y="4221163"/>
          <a:ext cx="2643187" cy="701040"/>
        </p:xfrm>
        <a:graphic>
          <a:graphicData uri="http://schemas.openxmlformats.org/drawingml/2006/table">
            <a:tbl>
              <a:tblPr/>
              <a:tblGrid>
                <a:gridCol w="660400"/>
                <a:gridCol w="660400"/>
                <a:gridCol w="661987"/>
                <a:gridCol w="660400"/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446" name="Group 110"/>
          <p:cNvGraphicFramePr>
            <a:graphicFrameLocks noGrp="1"/>
          </p:cNvGraphicFramePr>
          <p:nvPr/>
        </p:nvGraphicFramePr>
        <p:xfrm>
          <a:off x="1547813" y="4941888"/>
          <a:ext cx="3286125" cy="701040"/>
        </p:xfrm>
        <a:graphic>
          <a:graphicData uri="http://schemas.openxmlformats.org/drawingml/2006/table">
            <a:tbl>
              <a:tblPr/>
              <a:tblGrid>
                <a:gridCol w="657225"/>
                <a:gridCol w="657225"/>
                <a:gridCol w="657225"/>
                <a:gridCol w="657225"/>
                <a:gridCol w="657225"/>
              </a:tblGrid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447" name="Group 111"/>
          <p:cNvGraphicFramePr>
            <a:graphicFrameLocks noGrp="1"/>
          </p:cNvGraphicFramePr>
          <p:nvPr/>
        </p:nvGraphicFramePr>
        <p:xfrm>
          <a:off x="900113" y="5661025"/>
          <a:ext cx="2643187" cy="701040"/>
        </p:xfrm>
        <a:graphic>
          <a:graphicData uri="http://schemas.openxmlformats.org/drawingml/2006/table">
            <a:tbl>
              <a:tblPr/>
              <a:tblGrid>
                <a:gridCol w="660400"/>
                <a:gridCol w="660400"/>
                <a:gridCol w="661987"/>
                <a:gridCol w="66040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z="5400" b="1" smtClean="0">
                <a:solidFill>
                  <a:schemeClr val="folHlink"/>
                </a:solidFill>
                <a:effectLst/>
              </a:rPr>
              <a:t>Крепкие стены вокруг Москвы.</a:t>
            </a:r>
          </a:p>
          <a:p>
            <a:endParaRPr lang="ru-RU" smtClean="0">
              <a:effectLst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z="5400" b="1" smtClean="0">
                <a:solidFill>
                  <a:schemeClr val="folHlink"/>
                </a:solidFill>
                <a:effectLst/>
              </a:rPr>
              <a:t>Могучее самостоятельное государство.</a:t>
            </a:r>
          </a:p>
          <a:p>
            <a:endParaRPr lang="ru-RU" smtClean="0">
              <a:effectLst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031875"/>
          </a:xfrm>
          <a:noFill/>
          <a:ln/>
        </p:spPr>
        <p:txBody>
          <a:bodyPr/>
          <a:lstStyle/>
          <a:p>
            <a:r>
              <a:rPr lang="ru-RU" b="1" smtClean="0">
                <a:effectLst/>
                <a:latin typeface="Arial" charset="0"/>
              </a:rPr>
              <a:t>Проверим знания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4114800"/>
          </a:xfrm>
          <a:noFill/>
          <a:ln/>
        </p:spPr>
        <p:txBody>
          <a:bodyPr/>
          <a:lstStyle/>
          <a:p>
            <a:r>
              <a:rPr lang="ru-RU" sz="4400" b="1" smtClean="0">
                <a:solidFill>
                  <a:schemeClr val="folHlink"/>
                </a:solidFill>
                <a:effectLst/>
              </a:rPr>
              <a:t>1. Какое прозвание дал народ князю Ивану Даниловичу?</a:t>
            </a:r>
          </a:p>
          <a:p>
            <a:pPr>
              <a:buFont typeface="Wingdings" pitchFamily="2" charset="2"/>
              <a:buNone/>
            </a:pPr>
            <a:r>
              <a:rPr lang="ru-RU" sz="4400" b="1" smtClean="0">
                <a:solidFill>
                  <a:schemeClr val="folHlink"/>
                </a:solidFill>
                <a:effectLst/>
              </a:rPr>
              <a:t>     </a:t>
            </a:r>
          </a:p>
          <a:p>
            <a:pPr>
              <a:buFont typeface="Wingdings" pitchFamily="2" charset="2"/>
              <a:buNone/>
            </a:pPr>
            <a:r>
              <a:rPr lang="ru-RU" sz="4400" b="1" smtClean="0">
                <a:solidFill>
                  <a:schemeClr val="folHlink"/>
                </a:solidFill>
                <a:effectLst/>
              </a:rPr>
              <a:t>     а) Невский</a:t>
            </a:r>
          </a:p>
          <a:p>
            <a:pPr>
              <a:buFont typeface="Wingdings" pitchFamily="2" charset="2"/>
              <a:buNone/>
            </a:pPr>
            <a:r>
              <a:rPr lang="ru-RU" sz="4400" b="1" smtClean="0">
                <a:solidFill>
                  <a:schemeClr val="folHlink"/>
                </a:solidFill>
                <a:effectLst/>
              </a:rPr>
              <a:t>     б) Долгорукий</a:t>
            </a:r>
          </a:p>
          <a:p>
            <a:pPr>
              <a:buFont typeface="Wingdings" pitchFamily="2" charset="2"/>
              <a:buNone/>
            </a:pPr>
            <a:r>
              <a:rPr lang="ru-RU" sz="4400" b="1" smtClean="0">
                <a:solidFill>
                  <a:schemeClr val="folHlink"/>
                </a:solidFill>
                <a:effectLst/>
              </a:rPr>
              <a:t>     в) Калита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975"/>
          </a:xfrm>
          <a:noFill/>
          <a:ln/>
        </p:spPr>
        <p:txBody>
          <a:bodyPr/>
          <a:lstStyle/>
          <a:p>
            <a:r>
              <a:rPr lang="ru-RU" b="1" smtClean="0">
                <a:effectLst/>
                <a:latin typeface="Arial" charset="0"/>
              </a:rPr>
              <a:t>Проверим знания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229600" cy="4114800"/>
          </a:xfrm>
          <a:noFill/>
          <a:ln/>
        </p:spPr>
        <p:txBody>
          <a:bodyPr/>
          <a:lstStyle/>
          <a:p>
            <a:r>
              <a:rPr lang="ru-RU" sz="4400" b="1" smtClean="0">
                <a:solidFill>
                  <a:schemeClr val="folHlink"/>
                </a:solidFill>
                <a:effectLst/>
              </a:rPr>
              <a:t>2. Какой город стал при княжении Ивана Даниловича  центром русского княжества?</a:t>
            </a:r>
          </a:p>
          <a:p>
            <a:pPr>
              <a:buFont typeface="Wingdings" pitchFamily="2" charset="2"/>
              <a:buNone/>
            </a:pPr>
            <a:r>
              <a:rPr lang="ru-RU" sz="4400" b="1" smtClean="0">
                <a:solidFill>
                  <a:schemeClr val="folHlink"/>
                </a:solidFill>
                <a:effectLst/>
              </a:rPr>
              <a:t>   а) Киев</a:t>
            </a:r>
          </a:p>
          <a:p>
            <a:pPr>
              <a:buFont typeface="Wingdings" pitchFamily="2" charset="2"/>
              <a:buNone/>
            </a:pPr>
            <a:r>
              <a:rPr lang="ru-RU" sz="4400" b="1" smtClean="0">
                <a:solidFill>
                  <a:schemeClr val="folHlink"/>
                </a:solidFill>
                <a:effectLst/>
              </a:rPr>
              <a:t>   б) Москва</a:t>
            </a:r>
          </a:p>
          <a:p>
            <a:pPr>
              <a:buFont typeface="Wingdings" pitchFamily="2" charset="2"/>
              <a:buNone/>
            </a:pPr>
            <a:r>
              <a:rPr lang="ru-RU" sz="4400" b="1" smtClean="0">
                <a:solidFill>
                  <a:schemeClr val="folHlink"/>
                </a:solidFill>
                <a:effectLst/>
              </a:rPr>
              <a:t>   в) Ростов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68413"/>
          </a:xfrm>
          <a:noFill/>
          <a:ln/>
        </p:spPr>
        <p:txBody>
          <a:bodyPr/>
          <a:lstStyle/>
          <a:p>
            <a:r>
              <a:rPr lang="ru-RU" b="1" smtClean="0">
                <a:effectLst/>
                <a:latin typeface="Arial" charset="0"/>
              </a:rPr>
              <a:t>Проверим знания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114800"/>
          </a:xfrm>
          <a:noFill/>
          <a:ln/>
        </p:spPr>
        <p:txBody>
          <a:bodyPr/>
          <a:lstStyle/>
          <a:p>
            <a:r>
              <a:rPr lang="ru-RU" sz="4400" b="1" smtClean="0">
                <a:solidFill>
                  <a:schemeClr val="folHlink"/>
                </a:solidFill>
                <a:effectLst/>
              </a:rPr>
              <a:t>3. Что такое калита?</a:t>
            </a:r>
          </a:p>
          <a:p>
            <a:pPr>
              <a:buFont typeface="Wingdings" pitchFamily="2" charset="2"/>
              <a:buNone/>
            </a:pPr>
            <a:r>
              <a:rPr lang="ru-RU" sz="4400" b="1" smtClean="0">
                <a:solidFill>
                  <a:schemeClr val="folHlink"/>
                </a:solidFill>
                <a:effectLst/>
              </a:rPr>
              <a:t>      </a:t>
            </a:r>
          </a:p>
          <a:p>
            <a:pPr>
              <a:buFont typeface="Wingdings" pitchFamily="2" charset="2"/>
              <a:buNone/>
            </a:pPr>
            <a:r>
              <a:rPr lang="ru-RU" sz="4400" b="1" smtClean="0">
                <a:solidFill>
                  <a:schemeClr val="folHlink"/>
                </a:solidFill>
                <a:effectLst/>
              </a:rPr>
              <a:t>      а) большая калитка</a:t>
            </a:r>
          </a:p>
          <a:p>
            <a:pPr>
              <a:buFont typeface="Wingdings" pitchFamily="2" charset="2"/>
              <a:buNone/>
            </a:pPr>
            <a:r>
              <a:rPr lang="ru-RU" sz="4400" b="1" smtClean="0">
                <a:solidFill>
                  <a:schemeClr val="folHlink"/>
                </a:solidFill>
                <a:effectLst/>
              </a:rPr>
              <a:t>      б) кошель с деньгами</a:t>
            </a:r>
          </a:p>
          <a:p>
            <a:pPr>
              <a:buFont typeface="Wingdings" pitchFamily="2" charset="2"/>
              <a:buNone/>
            </a:pPr>
            <a:r>
              <a:rPr lang="ru-RU" sz="4400" b="1" smtClean="0">
                <a:solidFill>
                  <a:schemeClr val="folHlink"/>
                </a:solidFill>
                <a:effectLst/>
              </a:rPr>
              <a:t>      в) головной убор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  <a:noFill/>
          <a:ln/>
        </p:spPr>
        <p:txBody>
          <a:bodyPr/>
          <a:lstStyle/>
          <a:p>
            <a:r>
              <a:rPr lang="ru-RU" b="1" smtClean="0">
                <a:effectLst/>
                <a:latin typeface="Arial" charset="0"/>
              </a:rPr>
              <a:t>Проверим знания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8229600" cy="4114800"/>
          </a:xfrm>
          <a:noFill/>
          <a:ln/>
        </p:spPr>
        <p:txBody>
          <a:bodyPr/>
          <a:lstStyle/>
          <a:p>
            <a:r>
              <a:rPr lang="ru-RU" sz="4400" b="1" smtClean="0">
                <a:solidFill>
                  <a:schemeClr val="folHlink"/>
                </a:solidFill>
                <a:effectLst/>
              </a:rPr>
              <a:t>4. Как изменилась территория Московского княжества  при Иване Калите?</a:t>
            </a:r>
          </a:p>
          <a:p>
            <a:pPr>
              <a:buFont typeface="Wingdings" pitchFamily="2" charset="2"/>
              <a:buNone/>
            </a:pPr>
            <a:r>
              <a:rPr lang="ru-RU" sz="4400" b="1" smtClean="0">
                <a:solidFill>
                  <a:schemeClr val="folHlink"/>
                </a:solidFill>
                <a:effectLst/>
              </a:rPr>
              <a:t>  а) не менялась</a:t>
            </a:r>
          </a:p>
          <a:p>
            <a:pPr>
              <a:buFont typeface="Wingdings" pitchFamily="2" charset="2"/>
              <a:buNone/>
            </a:pPr>
            <a:r>
              <a:rPr lang="ru-RU" sz="4400" b="1" smtClean="0">
                <a:solidFill>
                  <a:schemeClr val="folHlink"/>
                </a:solidFill>
                <a:effectLst/>
              </a:rPr>
              <a:t>  б) стала больше, чем была</a:t>
            </a:r>
          </a:p>
          <a:p>
            <a:pPr>
              <a:buFont typeface="Wingdings" pitchFamily="2" charset="2"/>
              <a:buNone/>
            </a:pPr>
            <a:r>
              <a:rPr lang="ru-RU" sz="4400" b="1" smtClean="0">
                <a:solidFill>
                  <a:schemeClr val="folHlink"/>
                </a:solidFill>
                <a:effectLst/>
              </a:rPr>
              <a:t>  в) стала меньше, чем была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Проверим знания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5.Отчество Ивана </a:t>
            </a:r>
            <a:r>
              <a:rPr lang="ru-RU" dirty="0" err="1" smtClean="0">
                <a:solidFill>
                  <a:srgbClr val="FFC000"/>
                </a:solidFill>
              </a:rPr>
              <a:t>Калиты</a:t>
            </a:r>
            <a:endParaRPr lang="ru-RU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а</a:t>
            </a:r>
            <a:r>
              <a:rPr lang="ru-RU" dirty="0" smtClean="0">
                <a:solidFill>
                  <a:srgbClr val="FFC000"/>
                </a:solidFill>
              </a:rPr>
              <a:t>) Дмитриевич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б</a:t>
            </a:r>
            <a:r>
              <a:rPr lang="ru-RU" dirty="0" smtClean="0">
                <a:solidFill>
                  <a:srgbClr val="FFC000"/>
                </a:solidFill>
              </a:rPr>
              <a:t>) Васильевич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в</a:t>
            </a:r>
            <a:r>
              <a:rPr lang="ru-RU" dirty="0" smtClean="0">
                <a:solidFill>
                  <a:srgbClr val="FFC000"/>
                </a:solidFill>
              </a:rPr>
              <a:t>) Данилович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295400"/>
          </a:xfrm>
          <a:noFill/>
          <a:ln/>
        </p:spPr>
        <p:txBody>
          <a:bodyPr/>
          <a:lstStyle/>
          <a:p>
            <a:r>
              <a:rPr lang="ru-RU" b="1" smtClean="0">
                <a:effectLst/>
              </a:rPr>
              <a:t>Ключ к тесту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/>
            <a:r>
              <a:rPr lang="ru-RU" sz="4400" b="1" dirty="0" smtClean="0">
                <a:solidFill>
                  <a:schemeClr val="folHlink"/>
                </a:solidFill>
                <a:effectLst/>
              </a:rPr>
              <a:t>1 в</a:t>
            </a:r>
          </a:p>
          <a:p>
            <a:pPr algn="ctr"/>
            <a:r>
              <a:rPr lang="ru-RU" sz="4400" b="1" dirty="0" smtClean="0">
                <a:solidFill>
                  <a:schemeClr val="folHlink"/>
                </a:solidFill>
                <a:effectLst/>
              </a:rPr>
              <a:t>2 б</a:t>
            </a:r>
          </a:p>
          <a:p>
            <a:pPr algn="ctr"/>
            <a:r>
              <a:rPr lang="ru-RU" sz="4400" b="1" dirty="0" smtClean="0">
                <a:solidFill>
                  <a:schemeClr val="folHlink"/>
                </a:solidFill>
                <a:effectLst/>
              </a:rPr>
              <a:t>3 б</a:t>
            </a:r>
          </a:p>
          <a:p>
            <a:pPr algn="ctr"/>
            <a:r>
              <a:rPr lang="ru-RU" sz="4400" b="1" dirty="0" smtClean="0">
                <a:solidFill>
                  <a:schemeClr val="folHlink"/>
                </a:solidFill>
                <a:effectLst/>
              </a:rPr>
              <a:t>4 </a:t>
            </a:r>
            <a:r>
              <a:rPr lang="ru-RU" sz="4400" b="1" dirty="0" smtClean="0">
                <a:solidFill>
                  <a:schemeClr val="folHlink"/>
                </a:solidFill>
                <a:effectLst/>
              </a:rPr>
              <a:t>б</a:t>
            </a:r>
          </a:p>
          <a:p>
            <a:pPr algn="ctr"/>
            <a:r>
              <a:rPr lang="ru-RU" sz="4400" b="1" dirty="0" smtClean="0">
                <a:solidFill>
                  <a:schemeClr val="folHlink"/>
                </a:solidFill>
                <a:effectLst/>
              </a:rPr>
              <a:t>5 в</a:t>
            </a:r>
            <a:endParaRPr lang="ru-RU" sz="4400" b="1" dirty="0" smtClean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Оценка знаний.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FFC000"/>
                </a:solidFill>
              </a:rPr>
              <a:t>«5» – нет ошибок</a:t>
            </a:r>
          </a:p>
          <a:p>
            <a:r>
              <a:rPr lang="ru-RU" sz="4800" dirty="0" smtClean="0">
                <a:solidFill>
                  <a:srgbClr val="FFC000"/>
                </a:solidFill>
              </a:rPr>
              <a:t>«4» – 1 ошибка</a:t>
            </a:r>
          </a:p>
          <a:p>
            <a:r>
              <a:rPr lang="ru-RU" sz="4800" dirty="0" smtClean="0">
                <a:solidFill>
                  <a:srgbClr val="FFC000"/>
                </a:solidFill>
              </a:rPr>
              <a:t>«3» – 2 ошибки</a:t>
            </a:r>
          </a:p>
          <a:p>
            <a:pPr>
              <a:buNone/>
            </a:pPr>
            <a:endParaRPr lang="ru-RU" sz="4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371600"/>
          </a:xfrm>
          <a:noFill/>
          <a:ln/>
        </p:spPr>
        <p:txBody>
          <a:bodyPr/>
          <a:lstStyle/>
          <a:p>
            <a:pPr algn="r"/>
            <a:r>
              <a:rPr lang="ru-RU" sz="4000" b="1" smtClean="0">
                <a:effectLst/>
                <a:latin typeface="Arial" charset="0"/>
              </a:rPr>
              <a:t>Москва древняя и   современная</a:t>
            </a:r>
          </a:p>
        </p:txBody>
      </p:sp>
      <p:pic>
        <p:nvPicPr>
          <p:cNvPr id="31748" name="Picture 3" descr="k_607i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765175"/>
            <a:ext cx="2976562" cy="3313113"/>
          </a:xfrm>
          <a:noFill/>
          <a:ln>
            <a:solidFill>
              <a:schemeClr val="bg2"/>
            </a:solidFill>
          </a:ln>
        </p:spPr>
      </p:pic>
      <p:pic>
        <p:nvPicPr>
          <p:cNvPr id="31749" name="Picture 5" descr="k_606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3400" y="3213100"/>
            <a:ext cx="3530600" cy="3505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31750" name="Picture 4" descr="05nil003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149725"/>
            <a:ext cx="4114800" cy="25384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3175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1341438"/>
            <a:ext cx="4392612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Кроссворд</a:t>
            </a:r>
          </a:p>
        </p:txBody>
      </p:sp>
      <p:graphicFrame>
        <p:nvGraphicFramePr>
          <p:cNvPr id="15465" name="Group 105"/>
          <p:cNvGraphicFramePr>
            <a:graphicFrameLocks noGrp="1"/>
          </p:cNvGraphicFramePr>
          <p:nvPr>
            <p:ph idx="4294967295"/>
          </p:nvPr>
        </p:nvGraphicFramePr>
        <p:xfrm>
          <a:off x="857250" y="2143125"/>
          <a:ext cx="6065838" cy="701040"/>
        </p:xfrm>
        <a:graphic>
          <a:graphicData uri="http://schemas.openxmlformats.org/drawingml/2006/table">
            <a:tbl>
              <a:tblPr/>
              <a:tblGrid>
                <a:gridCol w="674688"/>
                <a:gridCol w="673100"/>
                <a:gridCol w="674687"/>
                <a:gridCol w="673100"/>
                <a:gridCol w="674688"/>
                <a:gridCol w="673100"/>
                <a:gridCol w="674687"/>
                <a:gridCol w="673100"/>
                <a:gridCol w="674688"/>
              </a:tblGrid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466" name="Group 106"/>
          <p:cNvGraphicFramePr>
            <a:graphicFrameLocks noGrp="1"/>
          </p:cNvGraphicFramePr>
          <p:nvPr/>
        </p:nvGraphicFramePr>
        <p:xfrm>
          <a:off x="2195513" y="2852738"/>
          <a:ext cx="2714625" cy="701040"/>
        </p:xfrm>
        <a:graphic>
          <a:graphicData uri="http://schemas.openxmlformats.org/drawingml/2006/table">
            <a:tbl>
              <a:tblPr/>
              <a:tblGrid>
                <a:gridCol w="642937"/>
                <a:gridCol w="714375"/>
                <a:gridCol w="677863"/>
                <a:gridCol w="679450"/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467" name="Group 107"/>
          <p:cNvGraphicFramePr>
            <a:graphicFrameLocks noGrp="1"/>
          </p:cNvGraphicFramePr>
          <p:nvPr/>
        </p:nvGraphicFramePr>
        <p:xfrm>
          <a:off x="1547813" y="3573463"/>
          <a:ext cx="4643437" cy="701040"/>
        </p:xfrm>
        <a:graphic>
          <a:graphicData uri="http://schemas.openxmlformats.org/drawingml/2006/table">
            <a:tbl>
              <a:tblPr/>
              <a:tblGrid>
                <a:gridCol w="663575"/>
                <a:gridCol w="663575"/>
                <a:gridCol w="663575"/>
                <a:gridCol w="723900"/>
                <a:gridCol w="601662"/>
                <a:gridCol w="663575"/>
                <a:gridCol w="663575"/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468" name="Group 108"/>
          <p:cNvGraphicFramePr>
            <a:graphicFrameLocks noGrp="1"/>
          </p:cNvGraphicFramePr>
          <p:nvPr/>
        </p:nvGraphicFramePr>
        <p:xfrm>
          <a:off x="6429375" y="3573463"/>
          <a:ext cx="2714625" cy="701040"/>
        </p:xfrm>
        <a:graphic>
          <a:graphicData uri="http://schemas.openxmlformats.org/drawingml/2006/table">
            <a:tbl>
              <a:tblPr/>
              <a:tblGrid>
                <a:gridCol w="677863"/>
                <a:gridCol w="679450"/>
                <a:gridCol w="677862"/>
                <a:gridCol w="67945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469" name="Group 109"/>
          <p:cNvGraphicFramePr>
            <a:graphicFrameLocks noGrp="1"/>
          </p:cNvGraphicFramePr>
          <p:nvPr/>
        </p:nvGraphicFramePr>
        <p:xfrm>
          <a:off x="1547813" y="4292600"/>
          <a:ext cx="2643187" cy="701040"/>
        </p:xfrm>
        <a:graphic>
          <a:graphicData uri="http://schemas.openxmlformats.org/drawingml/2006/table">
            <a:tbl>
              <a:tblPr/>
              <a:tblGrid>
                <a:gridCol w="660400"/>
                <a:gridCol w="660400"/>
                <a:gridCol w="661987"/>
                <a:gridCol w="660400"/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470" name="Group 110"/>
          <p:cNvGraphicFramePr>
            <a:graphicFrameLocks noGrp="1"/>
          </p:cNvGraphicFramePr>
          <p:nvPr/>
        </p:nvGraphicFramePr>
        <p:xfrm>
          <a:off x="1547813" y="5013325"/>
          <a:ext cx="3286125" cy="701040"/>
        </p:xfrm>
        <a:graphic>
          <a:graphicData uri="http://schemas.openxmlformats.org/drawingml/2006/table">
            <a:tbl>
              <a:tblPr/>
              <a:tblGrid>
                <a:gridCol w="657225"/>
                <a:gridCol w="657225"/>
                <a:gridCol w="657225"/>
                <a:gridCol w="657225"/>
                <a:gridCol w="657225"/>
              </a:tblGrid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471" name="Group 111"/>
          <p:cNvGraphicFramePr>
            <a:graphicFrameLocks noGrp="1"/>
          </p:cNvGraphicFramePr>
          <p:nvPr/>
        </p:nvGraphicFramePr>
        <p:xfrm>
          <a:off x="900113" y="5734050"/>
          <a:ext cx="2643187" cy="701040"/>
        </p:xfrm>
        <a:graphic>
          <a:graphicData uri="http://schemas.openxmlformats.org/drawingml/2006/table">
            <a:tbl>
              <a:tblPr/>
              <a:tblGrid>
                <a:gridCol w="660400"/>
                <a:gridCol w="660400"/>
                <a:gridCol w="661987"/>
                <a:gridCol w="66040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Кроссворд</a:t>
            </a:r>
          </a:p>
        </p:txBody>
      </p:sp>
      <p:graphicFrame>
        <p:nvGraphicFramePr>
          <p:cNvPr id="16489" name="Group 105"/>
          <p:cNvGraphicFramePr>
            <a:graphicFrameLocks noGrp="1"/>
          </p:cNvGraphicFramePr>
          <p:nvPr>
            <p:ph idx="4294967295"/>
          </p:nvPr>
        </p:nvGraphicFramePr>
        <p:xfrm>
          <a:off x="900113" y="1700213"/>
          <a:ext cx="6065837" cy="701040"/>
        </p:xfrm>
        <a:graphic>
          <a:graphicData uri="http://schemas.openxmlformats.org/drawingml/2006/table">
            <a:tbl>
              <a:tblPr/>
              <a:tblGrid>
                <a:gridCol w="674687"/>
                <a:gridCol w="673100"/>
                <a:gridCol w="674688"/>
                <a:gridCol w="673100"/>
                <a:gridCol w="674687"/>
                <a:gridCol w="673100"/>
                <a:gridCol w="674688"/>
                <a:gridCol w="673100"/>
                <a:gridCol w="674687"/>
              </a:tblGrid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490" name="Group 106"/>
          <p:cNvGraphicFramePr>
            <a:graphicFrameLocks noGrp="1"/>
          </p:cNvGraphicFramePr>
          <p:nvPr/>
        </p:nvGraphicFramePr>
        <p:xfrm>
          <a:off x="2214563" y="2428875"/>
          <a:ext cx="2714625" cy="701040"/>
        </p:xfrm>
        <a:graphic>
          <a:graphicData uri="http://schemas.openxmlformats.org/drawingml/2006/table">
            <a:tbl>
              <a:tblPr/>
              <a:tblGrid>
                <a:gridCol w="642937"/>
                <a:gridCol w="714375"/>
                <a:gridCol w="677863"/>
                <a:gridCol w="679450"/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491" name="Group 107"/>
          <p:cNvGraphicFramePr>
            <a:graphicFrameLocks noGrp="1"/>
          </p:cNvGraphicFramePr>
          <p:nvPr/>
        </p:nvGraphicFramePr>
        <p:xfrm>
          <a:off x="1571625" y="3071813"/>
          <a:ext cx="4643438" cy="701040"/>
        </p:xfrm>
        <a:graphic>
          <a:graphicData uri="http://schemas.openxmlformats.org/drawingml/2006/table">
            <a:tbl>
              <a:tblPr/>
              <a:tblGrid>
                <a:gridCol w="663575"/>
                <a:gridCol w="663575"/>
                <a:gridCol w="663575"/>
                <a:gridCol w="723900"/>
                <a:gridCol w="601663"/>
                <a:gridCol w="663575"/>
                <a:gridCol w="663575"/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492" name="Group 108"/>
          <p:cNvGraphicFramePr>
            <a:graphicFrameLocks noGrp="1"/>
          </p:cNvGraphicFramePr>
          <p:nvPr/>
        </p:nvGraphicFramePr>
        <p:xfrm>
          <a:off x="6429375" y="3071813"/>
          <a:ext cx="2714625" cy="701040"/>
        </p:xfrm>
        <a:graphic>
          <a:graphicData uri="http://schemas.openxmlformats.org/drawingml/2006/table">
            <a:tbl>
              <a:tblPr/>
              <a:tblGrid>
                <a:gridCol w="677863"/>
                <a:gridCol w="679450"/>
                <a:gridCol w="677862"/>
                <a:gridCol w="67945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493" name="Group 109"/>
          <p:cNvGraphicFramePr>
            <a:graphicFrameLocks noGrp="1"/>
          </p:cNvGraphicFramePr>
          <p:nvPr/>
        </p:nvGraphicFramePr>
        <p:xfrm>
          <a:off x="1571625" y="3714750"/>
          <a:ext cx="2643188" cy="701040"/>
        </p:xfrm>
        <a:graphic>
          <a:graphicData uri="http://schemas.openxmlformats.org/drawingml/2006/table">
            <a:tbl>
              <a:tblPr/>
              <a:tblGrid>
                <a:gridCol w="660400"/>
                <a:gridCol w="660400"/>
                <a:gridCol w="661988"/>
                <a:gridCol w="660400"/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494" name="Group 110"/>
          <p:cNvGraphicFramePr>
            <a:graphicFrameLocks noGrp="1"/>
          </p:cNvGraphicFramePr>
          <p:nvPr/>
        </p:nvGraphicFramePr>
        <p:xfrm>
          <a:off x="1571625" y="4357688"/>
          <a:ext cx="3286125" cy="701040"/>
        </p:xfrm>
        <a:graphic>
          <a:graphicData uri="http://schemas.openxmlformats.org/drawingml/2006/table">
            <a:tbl>
              <a:tblPr/>
              <a:tblGrid>
                <a:gridCol w="657225"/>
                <a:gridCol w="657225"/>
                <a:gridCol w="657225"/>
                <a:gridCol w="657225"/>
                <a:gridCol w="657225"/>
              </a:tblGrid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495" name="Group 111"/>
          <p:cNvGraphicFramePr>
            <a:graphicFrameLocks noGrp="1"/>
          </p:cNvGraphicFramePr>
          <p:nvPr/>
        </p:nvGraphicFramePr>
        <p:xfrm>
          <a:off x="928688" y="5000625"/>
          <a:ext cx="2643187" cy="701040"/>
        </p:xfrm>
        <a:graphic>
          <a:graphicData uri="http://schemas.openxmlformats.org/drawingml/2006/table">
            <a:tbl>
              <a:tblPr/>
              <a:tblGrid>
                <a:gridCol w="660400"/>
                <a:gridCol w="660400"/>
                <a:gridCol w="661987"/>
                <a:gridCol w="66040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Кроссворд</a:t>
            </a:r>
          </a:p>
        </p:txBody>
      </p:sp>
      <p:graphicFrame>
        <p:nvGraphicFramePr>
          <p:cNvPr id="17513" name="Group 105"/>
          <p:cNvGraphicFramePr>
            <a:graphicFrameLocks noGrp="1"/>
          </p:cNvGraphicFramePr>
          <p:nvPr>
            <p:ph idx="4294967295"/>
          </p:nvPr>
        </p:nvGraphicFramePr>
        <p:xfrm>
          <a:off x="827088" y="1700213"/>
          <a:ext cx="6065837" cy="701040"/>
        </p:xfrm>
        <a:graphic>
          <a:graphicData uri="http://schemas.openxmlformats.org/drawingml/2006/table">
            <a:tbl>
              <a:tblPr/>
              <a:tblGrid>
                <a:gridCol w="674687"/>
                <a:gridCol w="673100"/>
                <a:gridCol w="674688"/>
                <a:gridCol w="673100"/>
                <a:gridCol w="674687"/>
                <a:gridCol w="673100"/>
                <a:gridCol w="674688"/>
                <a:gridCol w="673100"/>
                <a:gridCol w="674687"/>
              </a:tblGrid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521" name="Group 113"/>
          <p:cNvGraphicFramePr>
            <a:graphicFrameLocks noGrp="1"/>
          </p:cNvGraphicFramePr>
          <p:nvPr/>
        </p:nvGraphicFramePr>
        <p:xfrm>
          <a:off x="2214563" y="2428875"/>
          <a:ext cx="2714625" cy="701040"/>
        </p:xfrm>
        <a:graphic>
          <a:graphicData uri="http://schemas.openxmlformats.org/drawingml/2006/table">
            <a:tbl>
              <a:tblPr/>
              <a:tblGrid>
                <a:gridCol w="642937"/>
                <a:gridCol w="635000"/>
                <a:gridCol w="757238"/>
                <a:gridCol w="679450"/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522" name="Group 114"/>
          <p:cNvGraphicFramePr>
            <a:graphicFrameLocks noGrp="1"/>
          </p:cNvGraphicFramePr>
          <p:nvPr/>
        </p:nvGraphicFramePr>
        <p:xfrm>
          <a:off x="1571625" y="3071813"/>
          <a:ext cx="4643438" cy="701040"/>
        </p:xfrm>
        <a:graphic>
          <a:graphicData uri="http://schemas.openxmlformats.org/drawingml/2006/table">
            <a:tbl>
              <a:tblPr/>
              <a:tblGrid>
                <a:gridCol w="663575"/>
                <a:gridCol w="608013"/>
                <a:gridCol w="649287"/>
                <a:gridCol w="793750"/>
                <a:gridCol w="601663"/>
                <a:gridCol w="663575"/>
                <a:gridCol w="663575"/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516" name="Group 108"/>
          <p:cNvGraphicFramePr>
            <a:graphicFrameLocks noGrp="1"/>
          </p:cNvGraphicFramePr>
          <p:nvPr/>
        </p:nvGraphicFramePr>
        <p:xfrm>
          <a:off x="6429375" y="3071813"/>
          <a:ext cx="2714625" cy="701040"/>
        </p:xfrm>
        <a:graphic>
          <a:graphicData uri="http://schemas.openxmlformats.org/drawingml/2006/table">
            <a:tbl>
              <a:tblPr/>
              <a:tblGrid>
                <a:gridCol w="677863"/>
                <a:gridCol w="679450"/>
                <a:gridCol w="677862"/>
                <a:gridCol w="67945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517" name="Group 109"/>
          <p:cNvGraphicFramePr>
            <a:graphicFrameLocks noGrp="1"/>
          </p:cNvGraphicFramePr>
          <p:nvPr/>
        </p:nvGraphicFramePr>
        <p:xfrm>
          <a:off x="1547813" y="3789363"/>
          <a:ext cx="2643187" cy="701040"/>
        </p:xfrm>
        <a:graphic>
          <a:graphicData uri="http://schemas.openxmlformats.org/drawingml/2006/table">
            <a:tbl>
              <a:tblPr/>
              <a:tblGrid>
                <a:gridCol w="660400"/>
                <a:gridCol w="660400"/>
                <a:gridCol w="661987"/>
                <a:gridCol w="660400"/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518" name="Group 110"/>
          <p:cNvGraphicFramePr>
            <a:graphicFrameLocks noGrp="1"/>
          </p:cNvGraphicFramePr>
          <p:nvPr/>
        </p:nvGraphicFramePr>
        <p:xfrm>
          <a:off x="1547813" y="4437063"/>
          <a:ext cx="3286125" cy="701040"/>
        </p:xfrm>
        <a:graphic>
          <a:graphicData uri="http://schemas.openxmlformats.org/drawingml/2006/table">
            <a:tbl>
              <a:tblPr/>
              <a:tblGrid>
                <a:gridCol w="657225"/>
                <a:gridCol w="657225"/>
                <a:gridCol w="657225"/>
                <a:gridCol w="657225"/>
                <a:gridCol w="657225"/>
              </a:tblGrid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519" name="Group 111"/>
          <p:cNvGraphicFramePr>
            <a:graphicFrameLocks noGrp="1"/>
          </p:cNvGraphicFramePr>
          <p:nvPr/>
        </p:nvGraphicFramePr>
        <p:xfrm>
          <a:off x="900113" y="5157788"/>
          <a:ext cx="2643187" cy="701040"/>
        </p:xfrm>
        <a:graphic>
          <a:graphicData uri="http://schemas.openxmlformats.org/drawingml/2006/table">
            <a:tbl>
              <a:tblPr/>
              <a:tblGrid>
                <a:gridCol w="660400"/>
                <a:gridCol w="660400"/>
                <a:gridCol w="661987"/>
                <a:gridCol w="66040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Кроссворд</a:t>
            </a:r>
          </a:p>
        </p:txBody>
      </p:sp>
      <p:graphicFrame>
        <p:nvGraphicFramePr>
          <p:cNvPr id="18537" name="Group 105"/>
          <p:cNvGraphicFramePr>
            <a:graphicFrameLocks noGrp="1"/>
          </p:cNvGraphicFramePr>
          <p:nvPr>
            <p:ph idx="4294967295"/>
          </p:nvPr>
        </p:nvGraphicFramePr>
        <p:xfrm>
          <a:off x="827088" y="1700213"/>
          <a:ext cx="6065837" cy="701040"/>
        </p:xfrm>
        <a:graphic>
          <a:graphicData uri="http://schemas.openxmlformats.org/drawingml/2006/table">
            <a:tbl>
              <a:tblPr/>
              <a:tblGrid>
                <a:gridCol w="674687"/>
                <a:gridCol w="673100"/>
                <a:gridCol w="674688"/>
                <a:gridCol w="673100"/>
                <a:gridCol w="674687"/>
                <a:gridCol w="673100"/>
                <a:gridCol w="674688"/>
                <a:gridCol w="673100"/>
                <a:gridCol w="674687"/>
              </a:tblGrid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538" name="Group 106"/>
          <p:cNvGraphicFramePr>
            <a:graphicFrameLocks noGrp="1"/>
          </p:cNvGraphicFramePr>
          <p:nvPr/>
        </p:nvGraphicFramePr>
        <p:xfrm>
          <a:off x="2214563" y="2428875"/>
          <a:ext cx="2714625" cy="701040"/>
        </p:xfrm>
        <a:graphic>
          <a:graphicData uri="http://schemas.openxmlformats.org/drawingml/2006/table">
            <a:tbl>
              <a:tblPr/>
              <a:tblGrid>
                <a:gridCol w="642937"/>
                <a:gridCol w="714375"/>
                <a:gridCol w="677863"/>
                <a:gridCol w="679450"/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544" name="Group 112"/>
          <p:cNvGraphicFramePr>
            <a:graphicFrameLocks noGrp="1"/>
          </p:cNvGraphicFramePr>
          <p:nvPr/>
        </p:nvGraphicFramePr>
        <p:xfrm>
          <a:off x="1571625" y="3071813"/>
          <a:ext cx="4643438" cy="701040"/>
        </p:xfrm>
        <a:graphic>
          <a:graphicData uri="http://schemas.openxmlformats.org/drawingml/2006/table">
            <a:tbl>
              <a:tblPr/>
              <a:tblGrid>
                <a:gridCol w="663575"/>
                <a:gridCol w="608013"/>
                <a:gridCol w="719137"/>
                <a:gridCol w="723900"/>
                <a:gridCol w="601663"/>
                <a:gridCol w="663575"/>
                <a:gridCol w="663575"/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540" name="Group 108"/>
          <p:cNvGraphicFramePr>
            <a:graphicFrameLocks noGrp="1"/>
          </p:cNvGraphicFramePr>
          <p:nvPr/>
        </p:nvGraphicFramePr>
        <p:xfrm>
          <a:off x="6429375" y="3071813"/>
          <a:ext cx="2714625" cy="701040"/>
        </p:xfrm>
        <a:graphic>
          <a:graphicData uri="http://schemas.openxmlformats.org/drawingml/2006/table">
            <a:tbl>
              <a:tblPr/>
              <a:tblGrid>
                <a:gridCol w="677863"/>
                <a:gridCol w="679450"/>
                <a:gridCol w="677862"/>
                <a:gridCol w="67945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545" name="Group 113"/>
          <p:cNvGraphicFramePr>
            <a:graphicFrameLocks noGrp="1"/>
          </p:cNvGraphicFramePr>
          <p:nvPr/>
        </p:nvGraphicFramePr>
        <p:xfrm>
          <a:off x="1571625" y="3714750"/>
          <a:ext cx="2643188" cy="701040"/>
        </p:xfrm>
        <a:graphic>
          <a:graphicData uri="http://schemas.openxmlformats.org/drawingml/2006/table">
            <a:tbl>
              <a:tblPr/>
              <a:tblGrid>
                <a:gridCol w="660400"/>
                <a:gridCol w="611188"/>
                <a:gridCol w="711200"/>
                <a:gridCol w="660400"/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546" name="Group 114"/>
          <p:cNvGraphicFramePr>
            <a:graphicFrameLocks noGrp="1"/>
          </p:cNvGraphicFramePr>
          <p:nvPr/>
        </p:nvGraphicFramePr>
        <p:xfrm>
          <a:off x="1571625" y="4357688"/>
          <a:ext cx="3286125" cy="701040"/>
        </p:xfrm>
        <a:graphic>
          <a:graphicData uri="http://schemas.openxmlformats.org/drawingml/2006/table">
            <a:tbl>
              <a:tblPr/>
              <a:tblGrid>
                <a:gridCol w="657225"/>
                <a:gridCol w="614363"/>
                <a:gridCol w="700087"/>
                <a:gridCol w="657225"/>
                <a:gridCol w="657225"/>
              </a:tblGrid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547" name="Group 115"/>
          <p:cNvGraphicFramePr>
            <a:graphicFrameLocks noGrp="1"/>
          </p:cNvGraphicFramePr>
          <p:nvPr/>
        </p:nvGraphicFramePr>
        <p:xfrm>
          <a:off x="900113" y="5084763"/>
          <a:ext cx="2643187" cy="701040"/>
        </p:xfrm>
        <a:graphic>
          <a:graphicData uri="http://schemas.openxmlformats.org/drawingml/2006/table">
            <a:tbl>
              <a:tblPr/>
              <a:tblGrid>
                <a:gridCol w="660400"/>
                <a:gridCol w="660400"/>
                <a:gridCol w="622300"/>
                <a:gridCol w="700087"/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Кроссворд</a:t>
            </a:r>
          </a:p>
        </p:txBody>
      </p:sp>
      <p:graphicFrame>
        <p:nvGraphicFramePr>
          <p:cNvPr id="19561" name="Group 105"/>
          <p:cNvGraphicFramePr>
            <a:graphicFrameLocks noGrp="1"/>
          </p:cNvGraphicFramePr>
          <p:nvPr>
            <p:ph idx="4294967295"/>
          </p:nvPr>
        </p:nvGraphicFramePr>
        <p:xfrm>
          <a:off x="827088" y="1700213"/>
          <a:ext cx="6065837" cy="701040"/>
        </p:xfrm>
        <a:graphic>
          <a:graphicData uri="http://schemas.openxmlformats.org/drawingml/2006/table">
            <a:tbl>
              <a:tblPr/>
              <a:tblGrid>
                <a:gridCol w="674687"/>
                <a:gridCol w="673100"/>
                <a:gridCol w="674688"/>
                <a:gridCol w="673100"/>
                <a:gridCol w="674687"/>
                <a:gridCol w="673100"/>
                <a:gridCol w="674688"/>
                <a:gridCol w="673100"/>
                <a:gridCol w="674687"/>
              </a:tblGrid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562" name="Group 106"/>
          <p:cNvGraphicFramePr>
            <a:graphicFrameLocks noGrp="1"/>
          </p:cNvGraphicFramePr>
          <p:nvPr/>
        </p:nvGraphicFramePr>
        <p:xfrm>
          <a:off x="2214563" y="2428875"/>
          <a:ext cx="2714625" cy="701040"/>
        </p:xfrm>
        <a:graphic>
          <a:graphicData uri="http://schemas.openxmlformats.org/drawingml/2006/table">
            <a:tbl>
              <a:tblPr/>
              <a:tblGrid>
                <a:gridCol w="642937"/>
                <a:gridCol w="714375"/>
                <a:gridCol w="677863"/>
                <a:gridCol w="679450"/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569" name="Group 113"/>
          <p:cNvGraphicFramePr>
            <a:graphicFrameLocks noGrp="1"/>
          </p:cNvGraphicFramePr>
          <p:nvPr/>
        </p:nvGraphicFramePr>
        <p:xfrm>
          <a:off x="1571625" y="3071813"/>
          <a:ext cx="4643438" cy="701040"/>
        </p:xfrm>
        <a:graphic>
          <a:graphicData uri="http://schemas.openxmlformats.org/drawingml/2006/table">
            <a:tbl>
              <a:tblPr/>
              <a:tblGrid>
                <a:gridCol w="663575"/>
                <a:gridCol w="608013"/>
                <a:gridCol w="719137"/>
                <a:gridCol w="649288"/>
                <a:gridCol w="676275"/>
                <a:gridCol w="663575"/>
                <a:gridCol w="663575"/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564" name="Group 108"/>
          <p:cNvGraphicFramePr>
            <a:graphicFrameLocks noGrp="1"/>
          </p:cNvGraphicFramePr>
          <p:nvPr/>
        </p:nvGraphicFramePr>
        <p:xfrm>
          <a:off x="6429375" y="3071813"/>
          <a:ext cx="2714625" cy="701040"/>
        </p:xfrm>
        <a:graphic>
          <a:graphicData uri="http://schemas.openxmlformats.org/drawingml/2006/table">
            <a:tbl>
              <a:tblPr/>
              <a:tblGrid>
                <a:gridCol w="677863"/>
                <a:gridCol w="679450"/>
                <a:gridCol w="677862"/>
                <a:gridCol w="67945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565" name="Group 109"/>
          <p:cNvGraphicFramePr>
            <a:graphicFrameLocks noGrp="1"/>
          </p:cNvGraphicFramePr>
          <p:nvPr/>
        </p:nvGraphicFramePr>
        <p:xfrm>
          <a:off x="1547813" y="3789363"/>
          <a:ext cx="2643187" cy="701040"/>
        </p:xfrm>
        <a:graphic>
          <a:graphicData uri="http://schemas.openxmlformats.org/drawingml/2006/table">
            <a:tbl>
              <a:tblPr/>
              <a:tblGrid>
                <a:gridCol w="660400"/>
                <a:gridCol w="660400"/>
                <a:gridCol w="661987"/>
                <a:gridCol w="660400"/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566" name="Group 110"/>
          <p:cNvGraphicFramePr>
            <a:graphicFrameLocks noGrp="1"/>
          </p:cNvGraphicFramePr>
          <p:nvPr/>
        </p:nvGraphicFramePr>
        <p:xfrm>
          <a:off x="1547813" y="4437063"/>
          <a:ext cx="3286125" cy="701040"/>
        </p:xfrm>
        <a:graphic>
          <a:graphicData uri="http://schemas.openxmlformats.org/drawingml/2006/table">
            <a:tbl>
              <a:tblPr/>
              <a:tblGrid>
                <a:gridCol w="657225"/>
                <a:gridCol w="657225"/>
                <a:gridCol w="657225"/>
                <a:gridCol w="657225"/>
                <a:gridCol w="657225"/>
              </a:tblGrid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567" name="Group 111"/>
          <p:cNvGraphicFramePr>
            <a:graphicFrameLocks noGrp="1"/>
          </p:cNvGraphicFramePr>
          <p:nvPr/>
        </p:nvGraphicFramePr>
        <p:xfrm>
          <a:off x="900113" y="5157788"/>
          <a:ext cx="2643187" cy="701040"/>
        </p:xfrm>
        <a:graphic>
          <a:graphicData uri="http://schemas.openxmlformats.org/drawingml/2006/table">
            <a:tbl>
              <a:tblPr/>
              <a:tblGrid>
                <a:gridCol w="660400"/>
                <a:gridCol w="660400"/>
                <a:gridCol w="661987"/>
                <a:gridCol w="66040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Кроссворд</a:t>
            </a:r>
          </a:p>
        </p:txBody>
      </p:sp>
      <p:graphicFrame>
        <p:nvGraphicFramePr>
          <p:cNvPr id="20585" name="Group 105"/>
          <p:cNvGraphicFramePr>
            <a:graphicFrameLocks noGrp="1"/>
          </p:cNvGraphicFramePr>
          <p:nvPr>
            <p:ph idx="4294967295"/>
          </p:nvPr>
        </p:nvGraphicFramePr>
        <p:xfrm>
          <a:off x="900113" y="1700213"/>
          <a:ext cx="6065837" cy="701040"/>
        </p:xfrm>
        <a:graphic>
          <a:graphicData uri="http://schemas.openxmlformats.org/drawingml/2006/table">
            <a:tbl>
              <a:tblPr/>
              <a:tblGrid>
                <a:gridCol w="674687"/>
                <a:gridCol w="673100"/>
                <a:gridCol w="674688"/>
                <a:gridCol w="673100"/>
                <a:gridCol w="674687"/>
                <a:gridCol w="673100"/>
                <a:gridCol w="674688"/>
                <a:gridCol w="673100"/>
                <a:gridCol w="674687"/>
              </a:tblGrid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586" name="Group 106"/>
          <p:cNvGraphicFramePr>
            <a:graphicFrameLocks noGrp="1"/>
          </p:cNvGraphicFramePr>
          <p:nvPr/>
        </p:nvGraphicFramePr>
        <p:xfrm>
          <a:off x="2214563" y="2428875"/>
          <a:ext cx="2714625" cy="701040"/>
        </p:xfrm>
        <a:graphic>
          <a:graphicData uri="http://schemas.openxmlformats.org/drawingml/2006/table">
            <a:tbl>
              <a:tblPr/>
              <a:tblGrid>
                <a:gridCol w="642937"/>
                <a:gridCol w="714375"/>
                <a:gridCol w="677863"/>
                <a:gridCol w="679450"/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587" name="Group 107"/>
          <p:cNvGraphicFramePr>
            <a:graphicFrameLocks noGrp="1"/>
          </p:cNvGraphicFramePr>
          <p:nvPr/>
        </p:nvGraphicFramePr>
        <p:xfrm>
          <a:off x="1571625" y="3071813"/>
          <a:ext cx="4643438" cy="701040"/>
        </p:xfrm>
        <a:graphic>
          <a:graphicData uri="http://schemas.openxmlformats.org/drawingml/2006/table">
            <a:tbl>
              <a:tblPr/>
              <a:tblGrid>
                <a:gridCol w="663575"/>
                <a:gridCol w="663575"/>
                <a:gridCol w="663575"/>
                <a:gridCol w="723900"/>
                <a:gridCol w="601663"/>
                <a:gridCol w="663575"/>
                <a:gridCol w="663575"/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588" name="Group 108"/>
          <p:cNvGraphicFramePr>
            <a:graphicFrameLocks noGrp="1"/>
          </p:cNvGraphicFramePr>
          <p:nvPr/>
        </p:nvGraphicFramePr>
        <p:xfrm>
          <a:off x="6429375" y="3071813"/>
          <a:ext cx="2714625" cy="701040"/>
        </p:xfrm>
        <a:graphic>
          <a:graphicData uri="http://schemas.openxmlformats.org/drawingml/2006/table">
            <a:tbl>
              <a:tblPr/>
              <a:tblGrid>
                <a:gridCol w="677863"/>
                <a:gridCol w="679450"/>
                <a:gridCol w="677862"/>
                <a:gridCol w="67945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589" name="Group 109"/>
          <p:cNvGraphicFramePr>
            <a:graphicFrameLocks noGrp="1"/>
          </p:cNvGraphicFramePr>
          <p:nvPr/>
        </p:nvGraphicFramePr>
        <p:xfrm>
          <a:off x="1547813" y="3789363"/>
          <a:ext cx="2643187" cy="701040"/>
        </p:xfrm>
        <a:graphic>
          <a:graphicData uri="http://schemas.openxmlformats.org/drawingml/2006/table">
            <a:tbl>
              <a:tblPr/>
              <a:tblGrid>
                <a:gridCol w="660400"/>
                <a:gridCol w="660400"/>
                <a:gridCol w="661987"/>
                <a:gridCol w="660400"/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590" name="Group 110"/>
          <p:cNvGraphicFramePr>
            <a:graphicFrameLocks noGrp="1"/>
          </p:cNvGraphicFramePr>
          <p:nvPr/>
        </p:nvGraphicFramePr>
        <p:xfrm>
          <a:off x="1547813" y="4437063"/>
          <a:ext cx="3286125" cy="701040"/>
        </p:xfrm>
        <a:graphic>
          <a:graphicData uri="http://schemas.openxmlformats.org/drawingml/2006/table">
            <a:tbl>
              <a:tblPr/>
              <a:tblGrid>
                <a:gridCol w="657225"/>
                <a:gridCol w="657225"/>
                <a:gridCol w="657225"/>
                <a:gridCol w="657225"/>
                <a:gridCol w="657225"/>
              </a:tblGrid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591" name="Group 111"/>
          <p:cNvGraphicFramePr>
            <a:graphicFrameLocks noGrp="1"/>
          </p:cNvGraphicFramePr>
          <p:nvPr/>
        </p:nvGraphicFramePr>
        <p:xfrm>
          <a:off x="900113" y="5157788"/>
          <a:ext cx="2643187" cy="701040"/>
        </p:xfrm>
        <a:graphic>
          <a:graphicData uri="http://schemas.openxmlformats.org/drawingml/2006/table">
            <a:tbl>
              <a:tblPr/>
              <a:tblGrid>
                <a:gridCol w="660400"/>
                <a:gridCol w="660400"/>
                <a:gridCol w="661987"/>
                <a:gridCol w="66040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Словарная работа.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341438"/>
            <a:ext cx="8229600" cy="4754562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>
                <a:solidFill>
                  <a:schemeClr val="folHlink"/>
                </a:solidFill>
                <a:latin typeface="Arial" charset="0"/>
              </a:rPr>
              <a:t>Калита – кожаный мешочек для хранения денег, который прицепляли к ремню.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800" b="1">
                <a:solidFill>
                  <a:schemeClr val="folHlink"/>
                </a:solidFill>
                <a:latin typeface="Arial" charset="0"/>
              </a:rPr>
              <a:t>  Современное слово – кошелёк.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Апекс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пекс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304</TotalTime>
  <Words>408</Words>
  <Application>Microsoft Office PowerPoint</Application>
  <PresentationFormat>Экран (4:3)</PresentationFormat>
  <Paragraphs>210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Текстура</vt:lpstr>
      <vt:lpstr>Апекс</vt:lpstr>
      <vt:lpstr>Документ</vt:lpstr>
      <vt:lpstr>Урок окружающего мира в 4 классе. Тема «Русь расправляет крылья. Московский князь Иван Калита»</vt:lpstr>
      <vt:lpstr>Кроссворд</vt:lpstr>
      <vt:lpstr>Кроссворд</vt:lpstr>
      <vt:lpstr>Кроссворд</vt:lpstr>
      <vt:lpstr>Кроссворд</vt:lpstr>
      <vt:lpstr>Кроссворд</vt:lpstr>
      <vt:lpstr>Кроссворд</vt:lpstr>
      <vt:lpstr>Кроссворд</vt:lpstr>
      <vt:lpstr>Словарная работа.</vt:lpstr>
      <vt:lpstr>Слайд 10</vt:lpstr>
      <vt:lpstr>Князь Иван Данилович (Иван I)</vt:lpstr>
      <vt:lpstr>Слайд 12</vt:lpstr>
      <vt:lpstr>Собирал дань для Золотой Орды</vt:lpstr>
      <vt:lpstr>Слайд 14</vt:lpstr>
      <vt:lpstr>Закладывание первого каменного собора - церковь Успения Богородицы</vt:lpstr>
      <vt:lpstr>Слайд 16</vt:lpstr>
      <vt:lpstr>Торжище у стен Кремля</vt:lpstr>
      <vt:lpstr>Слайд 18</vt:lpstr>
      <vt:lpstr>Новые стены вокруг Москвы</vt:lpstr>
      <vt:lpstr>Слайд 20</vt:lpstr>
      <vt:lpstr>Слайд 21</vt:lpstr>
      <vt:lpstr>Проверим знания</vt:lpstr>
      <vt:lpstr>Проверим знания</vt:lpstr>
      <vt:lpstr>Проверим знания</vt:lpstr>
      <vt:lpstr>Проверим знания</vt:lpstr>
      <vt:lpstr>Проверим знания</vt:lpstr>
      <vt:lpstr>Ключ к тесту</vt:lpstr>
      <vt:lpstr>Оценка знаний.</vt:lpstr>
      <vt:lpstr>Москва древняя и   современная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окружающего мира в 4 классе. Тема «Русь расправляет крылья. Московский князь Иван Калита.»</dc:title>
  <dc:creator>Светлана</dc:creator>
  <cp:lastModifiedBy>Любовь</cp:lastModifiedBy>
  <cp:revision>26</cp:revision>
  <dcterms:created xsi:type="dcterms:W3CDTF">2012-02-28T10:32:25Z</dcterms:created>
  <dcterms:modified xsi:type="dcterms:W3CDTF">2012-02-29T03:46:02Z</dcterms:modified>
</cp:coreProperties>
</file>