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61" r:id="rId4"/>
    <p:sldId id="260" r:id="rId5"/>
    <p:sldId id="262" r:id="rId6"/>
    <p:sldId id="263" r:id="rId7"/>
    <p:sldId id="265" r:id="rId8"/>
    <p:sldId id="264" r:id="rId9"/>
    <p:sldId id="266" r:id="rId10"/>
    <p:sldId id="259" r:id="rId11"/>
    <p:sldId id="268" r:id="rId12"/>
    <p:sldId id="269" r:id="rId13"/>
    <p:sldId id="270" r:id="rId14"/>
    <p:sldId id="271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59AF1-CEB6-44BE-934C-457FBB2D1168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23178-9971-465E-80F3-E23BBE451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23178-9971-465E-80F3-E23BBE4512C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27B4AD7-4A04-4A23-B255-C66F9F13300A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2A3CF65-A93F-4FEC-984B-AA870B86E0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4AD7-4A04-4A23-B255-C66F9F13300A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F65-A93F-4FEC-984B-AA870B86E0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4AD7-4A04-4A23-B255-C66F9F13300A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F65-A93F-4FEC-984B-AA870B86E0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4AD7-4A04-4A23-B255-C66F9F13300A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F65-A93F-4FEC-984B-AA870B86E0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27B4AD7-4A04-4A23-B255-C66F9F13300A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2A3CF65-A93F-4FEC-984B-AA870B86E0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4AD7-4A04-4A23-B255-C66F9F13300A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F65-A93F-4FEC-984B-AA870B86E0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4AD7-4A04-4A23-B255-C66F9F13300A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F65-A93F-4FEC-984B-AA870B86E0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4AD7-4A04-4A23-B255-C66F9F13300A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F65-A93F-4FEC-984B-AA870B86E0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4AD7-4A04-4A23-B255-C66F9F13300A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F65-A93F-4FEC-984B-AA870B86E0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4AD7-4A04-4A23-B255-C66F9F13300A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F65-A93F-4FEC-984B-AA870B86E0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4AD7-4A04-4A23-B255-C66F9F13300A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F65-A93F-4FEC-984B-AA870B86E0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27B4AD7-4A04-4A23-B255-C66F9F13300A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2A3CF65-A93F-4FEC-984B-AA870B86E0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Равноускоренное движение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Автор: </a:t>
            </a:r>
            <a:r>
              <a:rPr lang="ru-RU" dirty="0" smtClean="0"/>
              <a:t>Климкова Татьяна Юрьевна,</a:t>
            </a:r>
            <a:endParaRPr lang="ru-RU" dirty="0" smtClean="0"/>
          </a:p>
          <a:p>
            <a:r>
              <a:rPr lang="ru-RU" dirty="0" smtClean="0"/>
              <a:t> учитель физики МОУ </a:t>
            </a:r>
            <a:r>
              <a:rPr lang="ru-RU" dirty="0" smtClean="0"/>
              <a:t>ЦО Московского района </a:t>
            </a:r>
            <a:r>
              <a:rPr lang="ru-RU" smtClean="0"/>
              <a:t>г.Нижний Новгород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1357290" y="1857364"/>
            <a:ext cx="5357850" cy="1357322"/>
          </a:xfrm>
          <a:prstGeom prst="rtTriangle">
            <a:avLst/>
          </a:prstGeom>
          <a:noFill/>
          <a:ln w="476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роцесс 4"/>
          <p:cNvSpPr/>
          <p:nvPr/>
        </p:nvSpPr>
        <p:spPr>
          <a:xfrm rot="844364">
            <a:off x="1458982" y="1584577"/>
            <a:ext cx="785818" cy="357190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 w="349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285984" y="1643050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857224" y="3286124"/>
            <a:ext cx="6215106" cy="1588"/>
          </a:xfrm>
          <a:prstGeom prst="line">
            <a:avLst/>
          </a:prstGeom>
          <a:ln w="984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-2713882" y="3356768"/>
            <a:ext cx="6428626" cy="794"/>
          </a:xfrm>
          <a:prstGeom prst="line">
            <a:avLst/>
          </a:prstGeom>
          <a:ln w="1778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-2499568" y="3356768"/>
            <a:ext cx="6428626" cy="794"/>
          </a:xfrm>
          <a:prstGeom prst="line">
            <a:avLst/>
          </a:prstGeom>
          <a:ln w="1174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Дуга 16"/>
          <p:cNvSpPr/>
          <p:nvPr/>
        </p:nvSpPr>
        <p:spPr>
          <a:xfrm rot="13588495">
            <a:off x="5358011" y="2635574"/>
            <a:ext cx="285752" cy="714380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7407E-6 L 0.45902 0.161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" y="8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44444E-6 L 0.3684 0.12755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>
            <a:off x="500034" y="6357958"/>
            <a:ext cx="8358246" cy="1588"/>
          </a:xfrm>
          <a:prstGeom prst="line">
            <a:avLst/>
          </a:prstGeom>
          <a:ln w="88900" cmpd="thickThin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Группа 3"/>
          <p:cNvGrpSpPr/>
          <p:nvPr/>
        </p:nvGrpSpPr>
        <p:grpSpPr>
          <a:xfrm>
            <a:off x="357158" y="285728"/>
            <a:ext cx="857256" cy="642942"/>
            <a:chOff x="142844" y="214290"/>
            <a:chExt cx="1571636" cy="1209104"/>
          </a:xfrm>
        </p:grpSpPr>
        <p:sp>
          <p:nvSpPr>
            <p:cNvPr id="14" name="Овал 13"/>
            <p:cNvSpPr/>
            <p:nvPr/>
          </p:nvSpPr>
          <p:spPr>
            <a:xfrm>
              <a:off x="142844" y="857232"/>
              <a:ext cx="1571636" cy="42862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714348" y="214290"/>
              <a:ext cx="857256" cy="857256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Равнобедренный треугольник 15"/>
            <p:cNvSpPr/>
            <p:nvPr/>
          </p:nvSpPr>
          <p:spPr>
            <a:xfrm rot="14284651">
              <a:off x="257518" y="566138"/>
              <a:ext cx="928694" cy="785818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7" name="Прямая соединительная линия 16"/>
          <p:cNvCxnSpPr/>
          <p:nvPr/>
        </p:nvCxnSpPr>
        <p:spPr>
          <a:xfrm>
            <a:off x="428596" y="1142984"/>
            <a:ext cx="8286808" cy="1588"/>
          </a:xfrm>
          <a:prstGeom prst="line">
            <a:avLst/>
          </a:prstGeom>
          <a:ln w="127000" cmpd="tri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Группа 17"/>
          <p:cNvGrpSpPr/>
          <p:nvPr/>
        </p:nvGrpSpPr>
        <p:grpSpPr>
          <a:xfrm>
            <a:off x="357158" y="1571610"/>
            <a:ext cx="4572032" cy="4429158"/>
            <a:chOff x="142844" y="1357300"/>
            <a:chExt cx="4371063" cy="4724444"/>
          </a:xfrm>
        </p:grpSpPr>
        <p:sp>
          <p:nvSpPr>
            <p:cNvPr id="19" name="TextBox 18"/>
            <p:cNvSpPr txBox="1"/>
            <p:nvPr/>
          </p:nvSpPr>
          <p:spPr>
            <a:xfrm>
              <a:off x="1500165" y="4429143"/>
              <a:ext cx="288862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3</a:t>
              </a:r>
              <a:endParaRPr lang="ru-RU" sz="1600" b="1" dirty="0"/>
            </a:p>
          </p:txBody>
        </p:sp>
        <p:grpSp>
          <p:nvGrpSpPr>
            <p:cNvPr id="20" name="Группа 19"/>
            <p:cNvGrpSpPr/>
            <p:nvPr/>
          </p:nvGrpSpPr>
          <p:grpSpPr>
            <a:xfrm rot="16200000">
              <a:off x="-2142801" y="3643317"/>
              <a:ext cx="4714919" cy="142886"/>
              <a:chOff x="928662" y="4786322"/>
              <a:chExt cx="6500858" cy="142082"/>
            </a:xfrm>
          </p:grpSpPr>
          <p:cxnSp>
            <p:nvCxnSpPr>
              <p:cNvPr id="66" name="Прямая со стрелкой 65"/>
              <p:cNvCxnSpPr/>
              <p:nvPr/>
            </p:nvCxnSpPr>
            <p:spPr>
              <a:xfrm>
                <a:off x="928662" y="4857760"/>
                <a:ext cx="6500858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Прямая соединительная линия 66"/>
              <p:cNvCxnSpPr/>
              <p:nvPr/>
            </p:nvCxnSpPr>
            <p:spPr>
              <a:xfrm rot="5400000">
                <a:off x="858018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я соединительная линия 67"/>
              <p:cNvCxnSpPr/>
              <p:nvPr/>
            </p:nvCxnSpPr>
            <p:spPr>
              <a:xfrm rot="5400000">
                <a:off x="164383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>
              <a:xfrm rot="5400000">
                <a:off x="235821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я соединительная линия 69"/>
              <p:cNvCxnSpPr/>
              <p:nvPr/>
            </p:nvCxnSpPr>
            <p:spPr>
              <a:xfrm rot="5400000">
                <a:off x="307259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я соединительная линия 70"/>
              <p:cNvCxnSpPr/>
              <p:nvPr/>
            </p:nvCxnSpPr>
            <p:spPr>
              <a:xfrm rot="5400000">
                <a:off x="378697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единительная линия 71"/>
              <p:cNvCxnSpPr/>
              <p:nvPr/>
            </p:nvCxnSpPr>
            <p:spPr>
              <a:xfrm rot="5400000">
                <a:off x="450135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единительная линия 72"/>
              <p:cNvCxnSpPr/>
              <p:nvPr/>
            </p:nvCxnSpPr>
            <p:spPr>
              <a:xfrm rot="5400000">
                <a:off x="521573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я соединительная линия 73"/>
              <p:cNvCxnSpPr/>
              <p:nvPr/>
            </p:nvCxnSpPr>
            <p:spPr>
              <a:xfrm rot="5400000">
                <a:off x="593011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Прямая соединительная линия 74"/>
              <p:cNvCxnSpPr/>
              <p:nvPr/>
            </p:nvCxnSpPr>
            <p:spPr>
              <a:xfrm rot="5400000">
                <a:off x="664449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TextBox 20"/>
            <p:cNvSpPr txBox="1"/>
            <p:nvPr/>
          </p:nvSpPr>
          <p:spPr>
            <a:xfrm>
              <a:off x="1000100" y="4429143"/>
              <a:ext cx="288862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2</a:t>
              </a:r>
              <a:endParaRPr lang="ru-RU" sz="1600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71472" y="4429143"/>
              <a:ext cx="288862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1</a:t>
              </a:r>
              <a:endParaRPr lang="ru-RU" sz="1600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000495" y="3071817"/>
              <a:ext cx="314510" cy="4001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1</a:t>
              </a:r>
              <a:endParaRPr lang="ru-RU" sz="2000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857487" y="4429143"/>
              <a:ext cx="288862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6</a:t>
              </a:r>
              <a:endParaRPr lang="ru-RU" sz="1600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357421" y="4429143"/>
              <a:ext cx="288862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5</a:t>
              </a:r>
              <a:endParaRPr lang="ru-RU" sz="1600" b="1" dirty="0"/>
            </a:p>
          </p:txBody>
        </p:sp>
        <p:cxnSp>
          <p:nvCxnSpPr>
            <p:cNvPr id="26" name="Прямая соединительная линия 25"/>
            <p:cNvCxnSpPr/>
            <p:nvPr/>
          </p:nvCxnSpPr>
          <p:spPr>
            <a:xfrm flipV="1">
              <a:off x="233235" y="3431447"/>
              <a:ext cx="3830673" cy="2026669"/>
            </a:xfrm>
            <a:prstGeom prst="line">
              <a:avLst/>
            </a:prstGeom>
            <a:ln w="444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Группа 36"/>
            <p:cNvGrpSpPr/>
            <p:nvPr/>
          </p:nvGrpSpPr>
          <p:grpSpPr>
            <a:xfrm>
              <a:off x="214282" y="4427828"/>
              <a:ext cx="4143403" cy="71400"/>
              <a:chOff x="928662" y="4786322"/>
              <a:chExt cx="6500858" cy="142082"/>
            </a:xfrm>
          </p:grpSpPr>
          <p:cxnSp>
            <p:nvCxnSpPr>
              <p:cNvPr id="56" name="Прямая со стрелкой 55"/>
              <p:cNvCxnSpPr/>
              <p:nvPr/>
            </p:nvCxnSpPr>
            <p:spPr>
              <a:xfrm>
                <a:off x="928662" y="4857760"/>
                <a:ext cx="6500858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 rot="5400000">
                <a:off x="858018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 rot="5400000">
                <a:off x="164383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/>
              <p:cNvCxnSpPr/>
              <p:nvPr/>
            </p:nvCxnSpPr>
            <p:spPr>
              <a:xfrm rot="5400000">
                <a:off x="235821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 rot="5400000">
                <a:off x="307259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 rot="5400000">
                <a:off x="378697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/>
              <p:cNvCxnSpPr/>
              <p:nvPr/>
            </p:nvCxnSpPr>
            <p:spPr>
              <a:xfrm rot="5400000">
                <a:off x="450135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 rot="5400000">
                <a:off x="521573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 rot="5400000">
                <a:off x="593011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 rot="5400000">
                <a:off x="664449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" name="Прямая соединительная линия 27"/>
            <p:cNvCxnSpPr/>
            <p:nvPr/>
          </p:nvCxnSpPr>
          <p:spPr>
            <a:xfrm rot="5400000" flipH="1" flipV="1">
              <a:off x="129640" y="2084887"/>
              <a:ext cx="2455300" cy="2286016"/>
            </a:xfrm>
            <a:prstGeom prst="line">
              <a:avLst/>
            </a:prstGeom>
            <a:ln w="444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214282" y="1857368"/>
              <a:ext cx="414340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6200000" flipV="1">
              <a:off x="-1607393" y="3750479"/>
              <a:ext cx="4653005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214282" y="2428873"/>
              <a:ext cx="414340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285720" y="2928940"/>
              <a:ext cx="4071965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214282" y="3429008"/>
              <a:ext cx="414340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214282" y="3929075"/>
              <a:ext cx="414340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>
              <a:off x="214282" y="5000648"/>
              <a:ext cx="414340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285720" y="6072220"/>
              <a:ext cx="4071965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>
              <a:off x="214282" y="5500715"/>
              <a:ext cx="414340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6200000" flipV="1">
              <a:off x="-1178765" y="3750479"/>
              <a:ext cx="4653005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rot="16200000" flipV="1">
              <a:off x="-678699" y="3750479"/>
              <a:ext cx="4653005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16200000" flipV="1">
              <a:off x="-250071" y="3750479"/>
              <a:ext cx="4653005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rot="16200000" flipV="1">
              <a:off x="178557" y="3750479"/>
              <a:ext cx="4653005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rot="16200000" flipV="1">
              <a:off x="678623" y="3750479"/>
              <a:ext cx="4653005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rot="16200000" flipV="1">
              <a:off x="1107251" y="3750479"/>
              <a:ext cx="4653005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16200000" flipV="1">
              <a:off x="1535879" y="3750479"/>
              <a:ext cx="4653005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3899226" y="4405329"/>
              <a:ext cx="614681" cy="3939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latin typeface="Book Antiqua" pitchFamily="18" charset="0"/>
                </a:rPr>
                <a:t>t</a:t>
              </a:r>
              <a:r>
                <a:rPr lang="ru-RU" b="1" i="1" dirty="0" smtClean="0">
                  <a:latin typeface="Book Antiqua" pitchFamily="18" charset="0"/>
                </a:rPr>
                <a:t>, </a:t>
              </a:r>
              <a:r>
                <a:rPr lang="ru-RU" b="1" dirty="0" smtClean="0">
                  <a:latin typeface="Book Antiqua" pitchFamily="18" charset="0"/>
                </a:rPr>
                <a:t>с</a:t>
              </a:r>
              <a:r>
                <a:rPr lang="ru-RU" b="1" i="1" dirty="0" smtClean="0">
                  <a:latin typeface="Book Antiqua" pitchFamily="18" charset="0"/>
                </a:rPr>
                <a:t> </a:t>
              </a:r>
              <a:endParaRPr lang="ru-RU" b="1" i="1" dirty="0">
                <a:latin typeface="Book Antiqua" pitchFamily="18" charset="0"/>
              </a:endParaRPr>
            </a:p>
          </p:txBody>
        </p:sp>
        <p:sp>
          <p:nvSpPr>
            <p:cNvPr id="46" name="Овал 45"/>
            <p:cNvSpPr/>
            <p:nvPr/>
          </p:nvSpPr>
          <p:spPr>
            <a:xfrm>
              <a:off x="2428860" y="4357704"/>
              <a:ext cx="142876" cy="14287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7" name="Прямая соединительная линия 46"/>
            <p:cNvCxnSpPr>
              <a:endCxn id="49" idx="1"/>
            </p:cNvCxnSpPr>
            <p:nvPr/>
          </p:nvCxnSpPr>
          <p:spPr>
            <a:xfrm rot="16200000" flipH="1">
              <a:off x="-38721" y="2090181"/>
              <a:ext cx="3882545" cy="3338632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1950663" y="4468520"/>
              <a:ext cx="288862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4</a:t>
              </a:r>
              <a:endParaRPr lang="ru-RU" sz="1600" b="1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571867" y="5500715"/>
              <a:ext cx="314510" cy="4001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2</a:t>
              </a:r>
              <a:endParaRPr lang="ru-RU" sz="2000" b="1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500297" y="1785930"/>
              <a:ext cx="314510" cy="4001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3</a:t>
              </a:r>
              <a:endParaRPr lang="ru-RU" sz="2000" b="1" dirty="0"/>
            </a:p>
          </p:txBody>
        </p:sp>
        <p:cxnSp>
          <p:nvCxnSpPr>
            <p:cNvPr id="51" name="Прямая соединительная линия 50"/>
            <p:cNvCxnSpPr/>
            <p:nvPr/>
          </p:nvCxnSpPr>
          <p:spPr>
            <a:xfrm rot="16200000" flipV="1">
              <a:off x="2035944" y="3750480"/>
              <a:ext cx="4653005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>
              <a:off x="142844" y="1428739"/>
              <a:ext cx="42148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Овал 52"/>
            <p:cNvSpPr/>
            <p:nvPr/>
          </p:nvSpPr>
          <p:spPr>
            <a:xfrm>
              <a:off x="142844" y="5429277"/>
              <a:ext cx="142876" cy="142876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2000232" y="4429143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142844" y="1785926"/>
              <a:ext cx="142876" cy="14287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6" name="Овал 75"/>
          <p:cNvSpPr/>
          <p:nvPr/>
        </p:nvSpPr>
        <p:spPr>
          <a:xfrm>
            <a:off x="357158" y="4429132"/>
            <a:ext cx="149445" cy="13394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TextBox 77"/>
          <p:cNvSpPr txBox="1"/>
          <p:nvPr/>
        </p:nvSpPr>
        <p:spPr>
          <a:xfrm>
            <a:off x="2428860" y="428604"/>
            <a:ext cx="4208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+mj-lt"/>
              </a:rPr>
              <a:t>Учимся  «читать»  графики</a:t>
            </a:r>
            <a:endParaRPr lang="ru-RU" sz="2400" b="1" dirty="0">
              <a:latin typeface="+mj-lt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57158" y="1142984"/>
            <a:ext cx="11047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latin typeface="Book Antiqua" pitchFamily="18" charset="0"/>
              </a:rPr>
              <a:t> </a:t>
            </a:r>
            <a:r>
              <a:rPr lang="en-US" sz="2000" b="1" i="1" dirty="0" smtClean="0">
                <a:latin typeface="Book Antiqua" pitchFamily="18" charset="0"/>
              </a:rPr>
              <a:t>v</a:t>
            </a:r>
            <a:r>
              <a:rPr lang="ru-RU" sz="2000" b="1" i="1" baseline="-25000" dirty="0" smtClean="0">
                <a:latin typeface="Book Antiqua" pitchFamily="18" charset="0"/>
              </a:rPr>
              <a:t>х</a:t>
            </a:r>
            <a:r>
              <a:rPr lang="en-US" sz="2000" b="1" i="1" baseline="-25000" dirty="0" smtClean="0">
                <a:latin typeface="Book Antiqua" pitchFamily="18" charset="0"/>
              </a:rPr>
              <a:t>  </a:t>
            </a:r>
            <a:r>
              <a:rPr lang="ru-RU" sz="2000" b="1" i="1" dirty="0" smtClean="0">
                <a:latin typeface="Book Antiqua" pitchFamily="18" charset="0"/>
              </a:rPr>
              <a:t>, </a:t>
            </a:r>
            <a:r>
              <a:rPr lang="ru-RU" sz="2000" b="1" dirty="0" smtClean="0">
                <a:latin typeface="Book Antiqua" pitchFamily="18" charset="0"/>
              </a:rPr>
              <a:t>м/с</a:t>
            </a:r>
            <a:endParaRPr lang="ru-RU" sz="2000" b="1" baseline="-18000" dirty="0">
              <a:latin typeface="Book Antiqua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42844" y="385762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5</a:t>
            </a:r>
            <a:endParaRPr lang="ru-RU" sz="16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0" y="4714884"/>
            <a:ext cx="3513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-5</a:t>
            </a:r>
            <a:endParaRPr lang="ru-RU" sz="16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0" y="285749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15</a:t>
            </a:r>
            <a:endParaRPr lang="ru-RU" sz="16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0" y="335756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10</a:t>
            </a:r>
            <a:endParaRPr lang="ru-RU" sz="1600" b="1" dirty="0"/>
          </a:p>
        </p:txBody>
      </p:sp>
      <p:sp>
        <p:nvSpPr>
          <p:cNvPr id="85" name="TextBox 84"/>
          <p:cNvSpPr txBox="1"/>
          <p:nvPr/>
        </p:nvSpPr>
        <p:spPr>
          <a:xfrm>
            <a:off x="0" y="5214950"/>
            <a:ext cx="4555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-10</a:t>
            </a:r>
            <a:endParaRPr lang="ru-RU" sz="16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0" y="242886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20</a:t>
            </a:r>
            <a:endParaRPr lang="ru-RU" sz="16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0" y="185736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25</a:t>
            </a:r>
            <a:endParaRPr lang="ru-RU" sz="16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142844" y="4357694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0</a:t>
            </a:r>
            <a:endParaRPr lang="ru-RU" sz="16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6286512" y="1285860"/>
            <a:ext cx="8682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u="sng" dirty="0" smtClean="0">
                <a:solidFill>
                  <a:schemeClr val="accent2">
                    <a:lumMod val="75000"/>
                  </a:schemeClr>
                </a:solidFill>
              </a:rPr>
              <a:t>1 тело</a:t>
            </a:r>
            <a:endParaRPr lang="ru-RU" sz="20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857752" y="1714488"/>
            <a:ext cx="2872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latin typeface="Book Antiqua" pitchFamily="18" charset="0"/>
              </a:rPr>
              <a:t> </a:t>
            </a:r>
            <a:endParaRPr lang="ru-RU" sz="2000" b="1" baseline="-18000" dirty="0">
              <a:latin typeface="Book Antiqua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786314" y="1714488"/>
            <a:ext cx="4143404" cy="789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Book Antiqua" pitchFamily="18" charset="0"/>
              </a:rPr>
              <a:t> </a:t>
            </a:r>
            <a:r>
              <a:rPr lang="en-US" sz="2000" b="1" i="1" dirty="0" smtClean="0">
                <a:latin typeface="Book Antiqua" pitchFamily="18" charset="0"/>
              </a:rPr>
              <a:t>v</a:t>
            </a:r>
            <a:r>
              <a:rPr lang="ru-RU" sz="2000" b="1" i="1" baseline="-25000" dirty="0" smtClean="0">
                <a:latin typeface="Book Antiqua" pitchFamily="18" charset="0"/>
              </a:rPr>
              <a:t>0х</a:t>
            </a:r>
            <a:r>
              <a:rPr lang="en-US" sz="2000" b="1" i="1" baseline="-25000" dirty="0" smtClean="0">
                <a:latin typeface="Book Antiqua" pitchFamily="18" charset="0"/>
              </a:rPr>
              <a:t> </a:t>
            </a:r>
            <a:r>
              <a:rPr lang="ru-RU" sz="2000" b="1" i="1" dirty="0" smtClean="0">
                <a:latin typeface="Book Antiqua" pitchFamily="18" charset="0"/>
              </a:rPr>
              <a:t> = - </a:t>
            </a:r>
            <a:r>
              <a:rPr lang="ru-RU" sz="2000" b="1" dirty="0" smtClean="0">
                <a:latin typeface="Book Antiqua" pitchFamily="18" charset="0"/>
              </a:rPr>
              <a:t>10 м/с</a:t>
            </a:r>
            <a:endParaRPr lang="ru-RU" sz="2000" b="1" i="1" dirty="0" smtClean="0">
              <a:latin typeface="Book Antiqua" pitchFamily="18" charset="0"/>
            </a:endParaRPr>
          </a:p>
          <a:p>
            <a:endParaRPr lang="ru-RU" sz="2000" b="1" baseline="-18000" dirty="0">
              <a:latin typeface="Book Antiqua" pitchFamily="18" charset="0"/>
            </a:endParaRPr>
          </a:p>
        </p:txBody>
      </p:sp>
      <p:sp>
        <p:nvSpPr>
          <p:cNvPr id="94" name="Скругленный прямоугольник 93"/>
          <p:cNvSpPr/>
          <p:nvPr/>
        </p:nvSpPr>
        <p:spPr>
          <a:xfrm>
            <a:off x="6929454" y="428604"/>
            <a:ext cx="1857388" cy="50006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TextBox 94"/>
          <p:cNvSpPr txBox="1"/>
          <p:nvPr/>
        </p:nvSpPr>
        <p:spPr>
          <a:xfrm>
            <a:off x="5763989" y="2214554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Book Antiqua" pitchFamily="18" charset="0"/>
              </a:rPr>
              <a:t>v</a:t>
            </a:r>
            <a:r>
              <a:rPr lang="ru-RU" sz="2000" b="1" i="1" baseline="-26000" dirty="0" err="1" smtClean="0">
                <a:latin typeface="Book Antiqua" pitchFamily="18" charset="0"/>
              </a:rPr>
              <a:t>х</a:t>
            </a:r>
            <a:r>
              <a:rPr lang="ru-RU" sz="2000" b="1" i="1" dirty="0" smtClean="0">
                <a:latin typeface="Book Antiqua" pitchFamily="18" charset="0"/>
              </a:rPr>
              <a:t> – </a:t>
            </a:r>
            <a:r>
              <a:rPr lang="en-US" sz="2000" b="1" i="1" dirty="0" smtClean="0">
                <a:latin typeface="Book Antiqua" pitchFamily="18" charset="0"/>
              </a:rPr>
              <a:t>v</a:t>
            </a:r>
            <a:r>
              <a:rPr lang="ru-RU" sz="2000" b="1" i="1" baseline="-26000" dirty="0" smtClean="0">
                <a:latin typeface="Book Antiqua" pitchFamily="18" charset="0"/>
              </a:rPr>
              <a:t>0</a:t>
            </a:r>
            <a:r>
              <a:rPr lang="ru-RU" sz="2000" b="1" i="1" baseline="-20000" dirty="0" smtClean="0">
                <a:latin typeface="Book Antiqua" pitchFamily="18" charset="0"/>
              </a:rPr>
              <a:t>х</a:t>
            </a:r>
            <a:endParaRPr lang="ru-RU" sz="2000" b="1" i="1" baseline="-20000" dirty="0">
              <a:latin typeface="Book Antiqua" pitchFamily="18" charset="0"/>
            </a:endParaRPr>
          </a:p>
        </p:txBody>
      </p:sp>
      <p:cxnSp>
        <p:nvCxnSpPr>
          <p:cNvPr id="96" name="Прямая соединительная линия 95"/>
          <p:cNvCxnSpPr/>
          <p:nvPr/>
        </p:nvCxnSpPr>
        <p:spPr>
          <a:xfrm>
            <a:off x="5763989" y="2643182"/>
            <a:ext cx="951151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6049741" y="2571744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Book Antiqua" pitchFamily="18" charset="0"/>
              </a:rPr>
              <a:t>t</a:t>
            </a:r>
            <a:endParaRPr lang="ru-RU" sz="2000" b="1" i="1" dirty="0">
              <a:latin typeface="Book Antiqua" pitchFamily="18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5072066" y="2428868"/>
            <a:ext cx="6960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 smtClean="0">
                <a:latin typeface="Book Antiqua" pitchFamily="18" charset="0"/>
              </a:rPr>
              <a:t>а</a:t>
            </a:r>
            <a:r>
              <a:rPr lang="ru-RU" sz="2000" b="1" i="1" baseline="-25000" dirty="0" smtClean="0">
                <a:latin typeface="Book Antiqua" pitchFamily="18" charset="0"/>
              </a:rPr>
              <a:t>1х </a:t>
            </a:r>
            <a:r>
              <a:rPr lang="ru-RU" sz="2000" b="1" i="1" dirty="0" smtClean="0">
                <a:latin typeface="Book Antiqua" pitchFamily="18" charset="0"/>
              </a:rPr>
              <a:t>=</a:t>
            </a:r>
          </a:p>
        </p:txBody>
      </p:sp>
      <p:cxnSp>
        <p:nvCxnSpPr>
          <p:cNvPr id="99" name="Прямая соединительная линия 98"/>
          <p:cNvCxnSpPr/>
          <p:nvPr/>
        </p:nvCxnSpPr>
        <p:spPr>
          <a:xfrm>
            <a:off x="7121311" y="2643182"/>
            <a:ext cx="1643074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Прямоугольник 99"/>
          <p:cNvSpPr/>
          <p:nvPr/>
        </p:nvSpPr>
        <p:spPr>
          <a:xfrm>
            <a:off x="7072330" y="2285992"/>
            <a:ext cx="19447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Book Antiqua" pitchFamily="18" charset="0"/>
              </a:rPr>
              <a:t>0 </a:t>
            </a:r>
            <a:r>
              <a:rPr lang="ru-RU" b="1" dirty="0" smtClean="0">
                <a:latin typeface="Book Antiqua" pitchFamily="18" charset="0"/>
              </a:rPr>
              <a:t>м/с – (-10 м/с) </a:t>
            </a:r>
            <a:r>
              <a:rPr lang="ru-RU" b="1" baseline="-18000" dirty="0" smtClean="0">
                <a:latin typeface="Book Antiqua" pitchFamily="18" charset="0"/>
              </a:rPr>
              <a:t> </a:t>
            </a:r>
            <a:endParaRPr lang="ru-RU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7621377" y="2643182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Book Antiqua" pitchFamily="18" charset="0"/>
              </a:rPr>
              <a:t>4 </a:t>
            </a:r>
            <a:r>
              <a:rPr lang="ru-RU" b="1" dirty="0" smtClean="0">
                <a:latin typeface="Book Antiqua" pitchFamily="18" charset="0"/>
              </a:rPr>
              <a:t>с</a:t>
            </a:r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5143504" y="2928934"/>
            <a:ext cx="14221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Book Antiqua" pitchFamily="18" charset="0"/>
              </a:rPr>
              <a:t>= </a:t>
            </a:r>
            <a:r>
              <a:rPr lang="ru-RU" sz="2000" b="1" i="1" dirty="0" smtClean="0">
                <a:latin typeface="Book Antiqua" pitchFamily="18" charset="0"/>
              </a:rPr>
              <a:t>2,5 </a:t>
            </a:r>
            <a:r>
              <a:rPr lang="ru-RU" sz="2000" b="1" dirty="0" smtClean="0">
                <a:latin typeface="Book Antiqua" pitchFamily="18" charset="0"/>
              </a:rPr>
              <a:t>м/с</a:t>
            </a:r>
            <a:r>
              <a:rPr lang="ru-RU" sz="2000" b="1" i="1" baseline="36000" dirty="0" smtClean="0">
                <a:latin typeface="Book Antiqua" pitchFamily="18" charset="0"/>
              </a:rPr>
              <a:t>2</a:t>
            </a:r>
            <a:r>
              <a:rPr lang="ru-RU" sz="2000" b="1" i="1" dirty="0" smtClean="0">
                <a:latin typeface="Book Antiqua" pitchFamily="18" charset="0"/>
              </a:rPr>
              <a:t>   </a:t>
            </a:r>
            <a:endParaRPr lang="ru-RU" sz="2000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6715140" y="2428868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Book Antiqua" pitchFamily="18" charset="0"/>
              </a:rPr>
              <a:t>=</a:t>
            </a:r>
            <a:endParaRPr lang="ru-RU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8715404" y="2428868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Book Antiqua" pitchFamily="18" charset="0"/>
              </a:rPr>
              <a:t>=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4857752" y="3286124"/>
            <a:ext cx="41073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Тело движется с начальной скоростью </a:t>
            </a:r>
          </a:p>
          <a:p>
            <a:pPr algn="ctr"/>
            <a:r>
              <a:rPr lang="ru-RU" dirty="0" smtClean="0"/>
              <a:t>10 м/с в отрицательном направлении</a:t>
            </a:r>
          </a:p>
          <a:p>
            <a:pPr algn="ctr"/>
            <a:r>
              <a:rPr lang="ru-RU" dirty="0" smtClean="0"/>
              <a:t>оси Ох </a:t>
            </a:r>
            <a:r>
              <a:rPr lang="en-US" dirty="0" smtClean="0"/>
              <a:t> (</a:t>
            </a:r>
            <a:r>
              <a:rPr lang="ru-RU" dirty="0" smtClean="0"/>
              <a:t> т.к. </a:t>
            </a:r>
            <a:r>
              <a:rPr lang="en-US" b="1" i="1" dirty="0" smtClean="0">
                <a:solidFill>
                  <a:srgbClr val="C00000"/>
                </a:solidFill>
                <a:latin typeface="Book Antiqua" pitchFamily="18" charset="0"/>
              </a:rPr>
              <a:t>v</a:t>
            </a:r>
            <a:r>
              <a:rPr lang="ru-RU" b="1" i="1" baseline="-25000" dirty="0" smtClean="0">
                <a:solidFill>
                  <a:srgbClr val="C00000"/>
                </a:solidFill>
                <a:latin typeface="Book Antiqua" pitchFamily="18" charset="0"/>
              </a:rPr>
              <a:t>0х</a:t>
            </a:r>
            <a:r>
              <a:rPr lang="en-US" b="1" i="1" baseline="-25000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b="1" i="1" dirty="0" smtClean="0">
                <a:solidFill>
                  <a:srgbClr val="C00000"/>
                </a:solidFill>
                <a:latin typeface="Book Antiqua" pitchFamily="18" charset="0"/>
              </a:rPr>
              <a:t>&lt; 0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)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  </a:t>
            </a:r>
            <a:r>
              <a:rPr lang="ru-RU" dirty="0" smtClean="0"/>
              <a:t>равнозамедленно </a:t>
            </a:r>
          </a:p>
          <a:p>
            <a:pPr algn="ctr"/>
            <a:r>
              <a:rPr lang="ru-RU" dirty="0" smtClean="0"/>
              <a:t>(т.к.</a:t>
            </a:r>
            <a:r>
              <a:rPr lang="ru-RU" b="1" i="1" dirty="0" smtClean="0">
                <a:latin typeface="Book Antiqua" pitchFamily="18" charset="0"/>
              </a:rPr>
              <a:t> </a:t>
            </a:r>
            <a:r>
              <a:rPr lang="ru-RU" b="1" i="1" dirty="0" smtClean="0">
                <a:solidFill>
                  <a:srgbClr val="C00000"/>
                </a:solidFill>
                <a:latin typeface="Book Antiqua" pitchFamily="18" charset="0"/>
              </a:rPr>
              <a:t>а</a:t>
            </a:r>
            <a:r>
              <a:rPr lang="ru-RU" b="1" i="1" baseline="-25000" dirty="0" smtClean="0">
                <a:solidFill>
                  <a:srgbClr val="C00000"/>
                </a:solidFill>
                <a:latin typeface="Book Antiqua" pitchFamily="18" charset="0"/>
              </a:rPr>
              <a:t>х</a:t>
            </a:r>
            <a:r>
              <a:rPr lang="en-US" b="1" i="1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ru-RU" b="1" i="1" dirty="0" smtClean="0">
                <a:solidFill>
                  <a:srgbClr val="C00000"/>
                </a:solidFill>
                <a:latin typeface="Book Antiqua" pitchFamily="18" charset="0"/>
              </a:rPr>
              <a:t>    </a:t>
            </a:r>
            <a:r>
              <a:rPr lang="en-US" b="1" i="1" dirty="0" smtClean="0">
                <a:solidFill>
                  <a:srgbClr val="C00000"/>
                </a:solidFill>
                <a:latin typeface="Book Antiqua" pitchFamily="18" charset="0"/>
              </a:rPr>
              <a:t>v</a:t>
            </a:r>
            <a:r>
              <a:rPr lang="ru-RU" b="1" i="1" baseline="-26000" dirty="0" smtClean="0">
                <a:solidFill>
                  <a:srgbClr val="C00000"/>
                </a:solidFill>
                <a:latin typeface="Book Antiqua" pitchFamily="18" charset="0"/>
              </a:rPr>
              <a:t>х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)</a:t>
            </a:r>
            <a:r>
              <a:rPr lang="ru-RU" baseline="-25000" dirty="0" smtClean="0"/>
              <a:t>   </a:t>
            </a:r>
          </a:p>
          <a:p>
            <a:pPr algn="ctr"/>
            <a:r>
              <a:rPr lang="ru-RU" baseline="-25000" dirty="0" smtClean="0"/>
              <a:t>  </a:t>
            </a:r>
            <a:r>
              <a:rPr lang="ru-RU" b="1" i="1" baseline="-250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11" name="Прямая со стрелкой 110"/>
          <p:cNvCxnSpPr/>
          <p:nvPr/>
        </p:nvCxnSpPr>
        <p:spPr>
          <a:xfrm rot="5400000" flipH="1" flipV="1">
            <a:off x="6787372" y="4285462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 стрелкой 112"/>
          <p:cNvCxnSpPr/>
          <p:nvPr/>
        </p:nvCxnSpPr>
        <p:spPr>
          <a:xfrm rot="5400000">
            <a:off x="6858810" y="4285462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4805375" y="4500570"/>
            <a:ext cx="43386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Через  4 с  скорость тела стала равной нулю и оно равноускоренно продолжило  </a:t>
            </a:r>
          </a:p>
          <a:p>
            <a:pPr algn="ctr"/>
            <a:r>
              <a:rPr lang="ru-RU" dirty="0" smtClean="0"/>
              <a:t>движение в положительном направлении</a:t>
            </a:r>
          </a:p>
          <a:p>
            <a:endParaRPr lang="ru-RU" dirty="0"/>
          </a:p>
        </p:txBody>
      </p:sp>
      <p:sp>
        <p:nvSpPr>
          <p:cNvPr id="118" name="TextBox 117"/>
          <p:cNvSpPr txBox="1"/>
          <p:nvPr/>
        </p:nvSpPr>
        <p:spPr>
          <a:xfrm>
            <a:off x="5429256" y="5500702"/>
            <a:ext cx="3065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Зависимость</a:t>
            </a:r>
            <a:r>
              <a:rPr lang="en-US" b="1" i="1" dirty="0" smtClean="0">
                <a:latin typeface="Book Antiqua" pitchFamily="18" charset="0"/>
              </a:rPr>
              <a:t> v</a:t>
            </a:r>
            <a:r>
              <a:rPr lang="ru-RU" b="1" i="1" baseline="-25000" dirty="0" smtClean="0">
                <a:latin typeface="Book Antiqua" pitchFamily="18" charset="0"/>
              </a:rPr>
              <a:t>х</a:t>
            </a:r>
            <a:r>
              <a:rPr lang="ru-RU" b="1" i="1" dirty="0" smtClean="0">
                <a:latin typeface="Book Antiqua" pitchFamily="18" charset="0"/>
              </a:rPr>
              <a:t>(</a:t>
            </a:r>
            <a:r>
              <a:rPr lang="en-US" b="1" i="1" dirty="0" smtClean="0">
                <a:latin typeface="Book Antiqua" pitchFamily="18" charset="0"/>
              </a:rPr>
              <a:t>t)</a:t>
            </a:r>
            <a:r>
              <a:rPr lang="ru-RU" dirty="0" smtClean="0"/>
              <a:t>  имеет вид</a:t>
            </a:r>
            <a:endParaRPr lang="ru-RU" dirty="0"/>
          </a:p>
        </p:txBody>
      </p:sp>
      <p:sp>
        <p:nvSpPr>
          <p:cNvPr id="119" name="Прямоугольник 118"/>
          <p:cNvSpPr/>
          <p:nvPr/>
        </p:nvSpPr>
        <p:spPr>
          <a:xfrm>
            <a:off x="7000892" y="428604"/>
            <a:ext cx="15985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latin typeface="Book Antiqua" pitchFamily="18" charset="0"/>
              </a:rPr>
              <a:t>v</a:t>
            </a:r>
            <a:r>
              <a:rPr lang="en-US" sz="2000" b="1" i="1" baseline="-16000" dirty="0" smtClean="0">
                <a:latin typeface="Book Antiqua" pitchFamily="18" charset="0"/>
              </a:rPr>
              <a:t>x </a:t>
            </a:r>
            <a:r>
              <a:rPr lang="en-US" sz="2000" b="1" i="1" dirty="0" smtClean="0">
                <a:latin typeface="Book Antiqua" pitchFamily="18" charset="0"/>
              </a:rPr>
              <a:t>= v</a:t>
            </a:r>
            <a:r>
              <a:rPr lang="ru-RU" sz="2000" b="1" i="1" baseline="-22000" dirty="0" smtClean="0">
                <a:latin typeface="Book Antiqua" pitchFamily="18" charset="0"/>
              </a:rPr>
              <a:t>0</a:t>
            </a:r>
            <a:r>
              <a:rPr lang="en-US" sz="2000" b="1" i="1" baseline="-16000" dirty="0" smtClean="0">
                <a:latin typeface="Book Antiqua" pitchFamily="18" charset="0"/>
              </a:rPr>
              <a:t>x</a:t>
            </a:r>
            <a:r>
              <a:rPr lang="ru-RU" sz="2000" i="1" dirty="0" smtClean="0">
                <a:latin typeface="Book Antiqua" pitchFamily="18" charset="0"/>
              </a:rPr>
              <a:t> +</a:t>
            </a:r>
            <a:r>
              <a:rPr lang="en-US" sz="2000" b="1" i="1" dirty="0" smtClean="0">
                <a:latin typeface="Book Antiqua" pitchFamily="18" charset="0"/>
              </a:rPr>
              <a:t> a</a:t>
            </a:r>
            <a:r>
              <a:rPr lang="ru-RU" sz="2000" b="1" i="1" baseline="-22000" dirty="0" smtClean="0">
                <a:latin typeface="Book Antiqua" pitchFamily="18" charset="0"/>
              </a:rPr>
              <a:t>х</a:t>
            </a:r>
            <a:r>
              <a:rPr lang="en-US" sz="2000" b="1" i="1" dirty="0" smtClean="0">
                <a:latin typeface="Book Antiqua" pitchFamily="18" charset="0"/>
              </a:rPr>
              <a:t>t</a:t>
            </a:r>
            <a:endParaRPr lang="ru-RU" sz="2000" b="1" i="1" baseline="-18000" dirty="0">
              <a:latin typeface="Book Antiqua" pitchFamily="18" charset="0"/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6215074" y="5857892"/>
            <a:ext cx="17347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solidFill>
                  <a:srgbClr val="C00000"/>
                </a:solidFill>
                <a:latin typeface="Book Antiqua" pitchFamily="18" charset="0"/>
              </a:rPr>
              <a:t>v</a:t>
            </a:r>
            <a:r>
              <a:rPr lang="en-US" sz="2000" b="1" i="1" baseline="-16000" dirty="0" smtClean="0">
                <a:solidFill>
                  <a:srgbClr val="C00000"/>
                </a:solidFill>
                <a:latin typeface="Book Antiqua" pitchFamily="18" charset="0"/>
              </a:rPr>
              <a:t>x </a:t>
            </a:r>
            <a:r>
              <a:rPr lang="en-US" sz="2000" b="1" i="1" dirty="0" smtClean="0">
                <a:solidFill>
                  <a:srgbClr val="C00000"/>
                </a:solidFill>
                <a:latin typeface="Book Antiqua" pitchFamily="18" charset="0"/>
              </a:rPr>
              <a:t>= </a:t>
            </a:r>
            <a:r>
              <a:rPr lang="ru-RU" sz="2000" b="1" i="1" dirty="0" smtClean="0">
                <a:solidFill>
                  <a:srgbClr val="C00000"/>
                </a:solidFill>
                <a:latin typeface="Book Antiqua" pitchFamily="18" charset="0"/>
              </a:rPr>
              <a:t>-10 +</a:t>
            </a:r>
            <a:r>
              <a:rPr lang="en-US" sz="2000" b="1" i="1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ru-RU" sz="2000" b="1" i="1" dirty="0" smtClean="0">
                <a:solidFill>
                  <a:srgbClr val="C00000"/>
                </a:solidFill>
                <a:latin typeface="Book Antiqua" pitchFamily="18" charset="0"/>
              </a:rPr>
              <a:t>2,5</a:t>
            </a:r>
            <a:r>
              <a:rPr lang="en-US" sz="2000" b="1" i="1" dirty="0" smtClean="0">
                <a:solidFill>
                  <a:srgbClr val="C00000"/>
                </a:solidFill>
                <a:latin typeface="Book Antiqua" pitchFamily="18" charset="0"/>
              </a:rPr>
              <a:t>t</a:t>
            </a:r>
            <a:endParaRPr lang="ru-RU" sz="2000" b="1" i="1" baseline="-18000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 rot="20058807">
            <a:off x="2645184" y="3538705"/>
            <a:ext cx="1579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v</a:t>
            </a:r>
            <a:r>
              <a:rPr lang="en-US" b="1" i="1" baseline="-16000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x 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=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-10 +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2,5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t</a:t>
            </a:r>
            <a:endParaRPr lang="ru-RU" b="1" i="1" baseline="-18000" dirty="0"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23" name="Прямоугольник 122"/>
          <p:cNvSpPr/>
          <p:nvPr/>
        </p:nvSpPr>
        <p:spPr>
          <a:xfrm rot="2802410">
            <a:off x="2578543" y="5117834"/>
            <a:ext cx="12666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006600"/>
                </a:solidFill>
                <a:latin typeface="Book Antiqua" pitchFamily="18" charset="0"/>
              </a:rPr>
              <a:t>v</a:t>
            </a:r>
            <a:r>
              <a:rPr lang="en-US" b="1" i="1" baseline="-16000" dirty="0" smtClean="0">
                <a:solidFill>
                  <a:srgbClr val="006600"/>
                </a:solidFill>
                <a:latin typeface="Book Antiqua" pitchFamily="18" charset="0"/>
              </a:rPr>
              <a:t>x </a:t>
            </a:r>
            <a:r>
              <a:rPr lang="en-US" b="1" i="1" dirty="0" smtClean="0">
                <a:solidFill>
                  <a:srgbClr val="006600"/>
                </a:solidFill>
                <a:latin typeface="Book Antiqua" pitchFamily="18" charset="0"/>
              </a:rPr>
              <a:t>= </a:t>
            </a:r>
            <a:r>
              <a:rPr lang="ru-RU" b="1" i="1" dirty="0" smtClean="0">
                <a:solidFill>
                  <a:srgbClr val="006600"/>
                </a:solidFill>
                <a:latin typeface="Book Antiqua" pitchFamily="18" charset="0"/>
              </a:rPr>
              <a:t>25 - 5</a:t>
            </a:r>
            <a:r>
              <a:rPr lang="en-US" b="1" i="1" dirty="0" smtClean="0">
                <a:solidFill>
                  <a:srgbClr val="006600"/>
                </a:solidFill>
                <a:latin typeface="Book Antiqua" pitchFamily="18" charset="0"/>
              </a:rPr>
              <a:t>t</a:t>
            </a:r>
            <a:endParaRPr lang="ru-RU" b="1" i="1" baseline="-18000" dirty="0">
              <a:solidFill>
                <a:srgbClr val="006600"/>
              </a:solidFill>
              <a:latin typeface="Book Antiqua" pitchFamily="18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500034" y="6357958"/>
            <a:ext cx="8764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+mj-lt"/>
              </a:rPr>
              <a:t>Такие  графики  «хранят»  еще некоторую информацию. Так что, продолжим.</a:t>
            </a:r>
            <a:endParaRPr lang="ru-RU" b="1" dirty="0">
              <a:latin typeface="+mj-lt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6643702" y="1857364"/>
            <a:ext cx="13532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latin typeface="Book Antiqua" pitchFamily="18" charset="0"/>
              </a:rPr>
              <a:t>v</a:t>
            </a:r>
            <a:r>
              <a:rPr lang="ru-RU" sz="2000" b="1" i="1" baseline="-25000" dirty="0" err="1" smtClean="0">
                <a:latin typeface="Book Antiqua" pitchFamily="18" charset="0"/>
              </a:rPr>
              <a:t>х</a:t>
            </a:r>
            <a:r>
              <a:rPr lang="en-US" sz="2000" b="1" i="1" baseline="-25000" dirty="0" smtClean="0">
                <a:latin typeface="Book Antiqua" pitchFamily="18" charset="0"/>
              </a:rPr>
              <a:t>  </a:t>
            </a:r>
            <a:r>
              <a:rPr lang="ru-RU" sz="2000" b="1" i="1" dirty="0" smtClean="0">
                <a:latin typeface="Book Antiqua" pitchFamily="18" charset="0"/>
              </a:rPr>
              <a:t>= </a:t>
            </a:r>
            <a:r>
              <a:rPr lang="ru-RU" sz="2000" b="1" dirty="0" smtClean="0">
                <a:latin typeface="Book Antiqua" pitchFamily="18" charset="0"/>
              </a:rPr>
              <a:t>0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dirty="0" smtClean="0">
                <a:latin typeface="Book Antiqua" pitchFamily="18" charset="0"/>
              </a:rPr>
              <a:t>м/с </a:t>
            </a:r>
            <a:endParaRPr lang="ru-RU" sz="2000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8001024" y="1857364"/>
            <a:ext cx="9380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latin typeface="Book Antiqua" pitchFamily="18" charset="0"/>
              </a:rPr>
              <a:t>t</a:t>
            </a:r>
            <a:r>
              <a:rPr lang="ru-RU" sz="2000" b="1" i="1" dirty="0" smtClean="0">
                <a:latin typeface="Book Antiqua" pitchFamily="18" charset="0"/>
              </a:rPr>
              <a:t> = </a:t>
            </a:r>
            <a:r>
              <a:rPr lang="ru-RU" sz="2000" b="1" dirty="0" smtClean="0">
                <a:latin typeface="Book Antiqua" pitchFamily="18" charset="0"/>
              </a:rPr>
              <a:t>4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dirty="0" smtClean="0">
                <a:latin typeface="Book Antiqua" pitchFamily="18" charset="0"/>
              </a:rPr>
              <a:t>с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endParaRPr lang="ru-RU" sz="2000" dirty="0"/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4786314" y="1428736"/>
            <a:ext cx="4214842" cy="4786346"/>
          </a:xfrm>
          <a:prstGeom prst="roundRect">
            <a:avLst/>
          </a:prstGeom>
          <a:solidFill>
            <a:schemeClr val="bg1"/>
          </a:solidFill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TextBox 105"/>
          <p:cNvSpPr txBox="1"/>
          <p:nvPr/>
        </p:nvSpPr>
        <p:spPr>
          <a:xfrm>
            <a:off x="6429388" y="1428736"/>
            <a:ext cx="1004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 smtClean="0">
                <a:solidFill>
                  <a:srgbClr val="00B050"/>
                </a:solidFill>
              </a:rPr>
              <a:t>2 тело</a:t>
            </a:r>
            <a:endParaRPr lang="ru-RU" sz="2400" b="1" u="sng" dirty="0">
              <a:solidFill>
                <a:srgbClr val="00B050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857752" y="1714488"/>
            <a:ext cx="2872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latin typeface="Book Antiqua" pitchFamily="18" charset="0"/>
              </a:rPr>
              <a:t> </a:t>
            </a:r>
            <a:endParaRPr lang="ru-RU" sz="2000" b="1" baseline="-18000" dirty="0">
              <a:latin typeface="Book Antiqua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4786314" y="1714488"/>
            <a:ext cx="4143404" cy="789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Book Antiqua" pitchFamily="18" charset="0"/>
              </a:rPr>
              <a:t> </a:t>
            </a:r>
            <a:r>
              <a:rPr lang="en-US" sz="2000" b="1" i="1" dirty="0" smtClean="0">
                <a:latin typeface="Book Antiqua" pitchFamily="18" charset="0"/>
              </a:rPr>
              <a:t>v</a:t>
            </a:r>
            <a:r>
              <a:rPr lang="ru-RU" sz="2000" b="1" i="1" baseline="-25000" dirty="0" smtClean="0">
                <a:latin typeface="Book Antiqua" pitchFamily="18" charset="0"/>
              </a:rPr>
              <a:t>0х</a:t>
            </a:r>
            <a:r>
              <a:rPr lang="en-US" sz="2000" b="1" i="1" baseline="-25000" dirty="0" smtClean="0">
                <a:latin typeface="Book Antiqua" pitchFamily="18" charset="0"/>
              </a:rPr>
              <a:t> </a:t>
            </a:r>
            <a:r>
              <a:rPr lang="ru-RU" sz="2000" b="1" i="1" dirty="0" smtClean="0">
                <a:latin typeface="Book Antiqua" pitchFamily="18" charset="0"/>
              </a:rPr>
              <a:t> = 25 </a:t>
            </a:r>
            <a:r>
              <a:rPr lang="ru-RU" sz="2000" b="1" dirty="0" smtClean="0">
                <a:latin typeface="Book Antiqua" pitchFamily="18" charset="0"/>
              </a:rPr>
              <a:t>м/с</a:t>
            </a:r>
            <a:endParaRPr lang="ru-RU" sz="2000" b="1" i="1" dirty="0" smtClean="0">
              <a:latin typeface="Book Antiqua" pitchFamily="18" charset="0"/>
            </a:endParaRPr>
          </a:p>
          <a:p>
            <a:endParaRPr lang="ru-RU" sz="2000" b="1" baseline="-18000" dirty="0">
              <a:latin typeface="Book Antiqua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763989" y="2214554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Book Antiqua" pitchFamily="18" charset="0"/>
              </a:rPr>
              <a:t>v</a:t>
            </a:r>
            <a:r>
              <a:rPr lang="ru-RU" sz="2000" b="1" i="1" baseline="-26000" dirty="0" err="1" smtClean="0">
                <a:latin typeface="Book Antiqua" pitchFamily="18" charset="0"/>
              </a:rPr>
              <a:t>х</a:t>
            </a:r>
            <a:r>
              <a:rPr lang="ru-RU" sz="2000" b="1" i="1" dirty="0" smtClean="0">
                <a:latin typeface="Book Antiqua" pitchFamily="18" charset="0"/>
              </a:rPr>
              <a:t> – </a:t>
            </a:r>
            <a:r>
              <a:rPr lang="en-US" sz="2000" b="1" i="1" dirty="0" smtClean="0">
                <a:latin typeface="Book Antiqua" pitchFamily="18" charset="0"/>
              </a:rPr>
              <a:t>v</a:t>
            </a:r>
            <a:r>
              <a:rPr lang="ru-RU" sz="2000" b="1" i="1" baseline="-26000" dirty="0" smtClean="0">
                <a:latin typeface="Book Antiqua" pitchFamily="18" charset="0"/>
              </a:rPr>
              <a:t>0</a:t>
            </a:r>
            <a:r>
              <a:rPr lang="ru-RU" sz="2000" b="1" i="1" baseline="-20000" dirty="0" smtClean="0">
                <a:latin typeface="Book Antiqua" pitchFamily="18" charset="0"/>
              </a:rPr>
              <a:t>х</a:t>
            </a:r>
            <a:endParaRPr lang="ru-RU" sz="2000" b="1" i="1" baseline="-20000" dirty="0">
              <a:latin typeface="Book Antiqua" pitchFamily="18" charset="0"/>
            </a:endParaRPr>
          </a:p>
        </p:txBody>
      </p:sp>
      <p:cxnSp>
        <p:nvCxnSpPr>
          <p:cNvPr id="115" name="Прямая соединительная линия 114"/>
          <p:cNvCxnSpPr/>
          <p:nvPr/>
        </p:nvCxnSpPr>
        <p:spPr>
          <a:xfrm>
            <a:off x="5763989" y="2643182"/>
            <a:ext cx="951151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6049741" y="2571744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Book Antiqua" pitchFamily="18" charset="0"/>
              </a:rPr>
              <a:t>t</a:t>
            </a:r>
            <a:endParaRPr lang="ru-RU" sz="2000" b="1" i="1" dirty="0">
              <a:latin typeface="Book Antiqua" pitchFamily="18" charset="0"/>
            </a:endParaRPr>
          </a:p>
        </p:txBody>
      </p:sp>
      <p:sp>
        <p:nvSpPr>
          <p:cNvPr id="122" name="Прямоугольник 121"/>
          <p:cNvSpPr/>
          <p:nvPr/>
        </p:nvSpPr>
        <p:spPr>
          <a:xfrm>
            <a:off x="5049609" y="2428868"/>
            <a:ext cx="6960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 smtClean="0">
                <a:latin typeface="Book Antiqua" pitchFamily="18" charset="0"/>
              </a:rPr>
              <a:t>а</a:t>
            </a:r>
            <a:r>
              <a:rPr lang="ru-RU" sz="2000" b="1" i="1" baseline="-25000" dirty="0" smtClean="0">
                <a:latin typeface="Book Antiqua" pitchFamily="18" charset="0"/>
              </a:rPr>
              <a:t>1х </a:t>
            </a:r>
            <a:r>
              <a:rPr lang="ru-RU" sz="2000" b="1" i="1" dirty="0" smtClean="0">
                <a:latin typeface="Book Antiqua" pitchFamily="18" charset="0"/>
              </a:rPr>
              <a:t>=</a:t>
            </a:r>
          </a:p>
        </p:txBody>
      </p:sp>
      <p:cxnSp>
        <p:nvCxnSpPr>
          <p:cNvPr id="124" name="Прямая соединительная линия 123"/>
          <p:cNvCxnSpPr/>
          <p:nvPr/>
        </p:nvCxnSpPr>
        <p:spPr>
          <a:xfrm>
            <a:off x="7121311" y="2643182"/>
            <a:ext cx="1522655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Прямоугольник 124"/>
          <p:cNvSpPr/>
          <p:nvPr/>
        </p:nvSpPr>
        <p:spPr>
          <a:xfrm>
            <a:off x="7000892" y="2285992"/>
            <a:ext cx="1656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Book Antiqua" pitchFamily="18" charset="0"/>
              </a:rPr>
              <a:t>0 </a:t>
            </a:r>
            <a:r>
              <a:rPr lang="ru-RU" b="1" dirty="0" smtClean="0">
                <a:latin typeface="Book Antiqua" pitchFamily="18" charset="0"/>
              </a:rPr>
              <a:t>м/с – 25 м/с </a:t>
            </a:r>
            <a:r>
              <a:rPr lang="ru-RU" b="1" baseline="-18000" dirty="0" smtClean="0">
                <a:latin typeface="Book Antiqua" pitchFamily="18" charset="0"/>
              </a:rPr>
              <a:t> </a:t>
            </a:r>
            <a:endParaRPr lang="ru-RU" dirty="0"/>
          </a:p>
        </p:txBody>
      </p:sp>
      <p:sp>
        <p:nvSpPr>
          <p:cNvPr id="126" name="Прямоугольник 125"/>
          <p:cNvSpPr/>
          <p:nvPr/>
        </p:nvSpPr>
        <p:spPr>
          <a:xfrm>
            <a:off x="7621377" y="2643182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Book Antiqua" pitchFamily="18" charset="0"/>
              </a:rPr>
              <a:t>5 </a:t>
            </a:r>
            <a:r>
              <a:rPr lang="ru-RU" b="1" dirty="0" smtClean="0">
                <a:latin typeface="Book Antiqua" pitchFamily="18" charset="0"/>
              </a:rPr>
              <a:t>с</a:t>
            </a:r>
            <a:endParaRPr lang="ru-RU" dirty="0"/>
          </a:p>
        </p:txBody>
      </p:sp>
      <p:sp>
        <p:nvSpPr>
          <p:cNvPr id="127" name="Прямоугольник 126"/>
          <p:cNvSpPr/>
          <p:nvPr/>
        </p:nvSpPr>
        <p:spPr>
          <a:xfrm>
            <a:off x="5121047" y="2928934"/>
            <a:ext cx="13773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Book Antiqua" pitchFamily="18" charset="0"/>
              </a:rPr>
              <a:t>= - </a:t>
            </a:r>
            <a:r>
              <a:rPr lang="ru-RU" sz="2000" b="1" i="1" dirty="0" smtClean="0">
                <a:latin typeface="Book Antiqua" pitchFamily="18" charset="0"/>
              </a:rPr>
              <a:t>5 </a:t>
            </a:r>
            <a:r>
              <a:rPr lang="ru-RU" sz="2000" b="1" dirty="0" smtClean="0">
                <a:latin typeface="Book Antiqua" pitchFamily="18" charset="0"/>
              </a:rPr>
              <a:t>м/с</a:t>
            </a:r>
            <a:r>
              <a:rPr lang="ru-RU" sz="2000" b="1" i="1" baseline="36000" dirty="0" smtClean="0">
                <a:latin typeface="Book Antiqua" pitchFamily="18" charset="0"/>
              </a:rPr>
              <a:t>2</a:t>
            </a:r>
            <a:r>
              <a:rPr lang="ru-RU" sz="2000" b="1" i="1" dirty="0" smtClean="0">
                <a:latin typeface="Book Antiqua" pitchFamily="18" charset="0"/>
              </a:rPr>
              <a:t>   </a:t>
            </a:r>
            <a:endParaRPr lang="ru-RU" sz="2000" dirty="0"/>
          </a:p>
        </p:txBody>
      </p:sp>
      <p:sp>
        <p:nvSpPr>
          <p:cNvPr id="128" name="Прямоугольник 127"/>
          <p:cNvSpPr/>
          <p:nvPr/>
        </p:nvSpPr>
        <p:spPr>
          <a:xfrm>
            <a:off x="6715140" y="2428868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Book Antiqua" pitchFamily="18" charset="0"/>
              </a:rPr>
              <a:t>=</a:t>
            </a:r>
            <a:endParaRPr lang="ru-RU" dirty="0"/>
          </a:p>
        </p:txBody>
      </p:sp>
      <p:sp>
        <p:nvSpPr>
          <p:cNvPr id="129" name="Прямоугольник 128"/>
          <p:cNvSpPr/>
          <p:nvPr/>
        </p:nvSpPr>
        <p:spPr>
          <a:xfrm>
            <a:off x="8643966" y="2428868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Book Antiqua" pitchFamily="18" charset="0"/>
              </a:rPr>
              <a:t>=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4857752" y="3286124"/>
            <a:ext cx="41073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Тело движется с начальной скоростью </a:t>
            </a:r>
          </a:p>
          <a:p>
            <a:pPr algn="ctr"/>
            <a:r>
              <a:rPr lang="ru-RU" dirty="0" smtClean="0"/>
              <a:t>25 м/с в положительном направлении</a:t>
            </a:r>
          </a:p>
          <a:p>
            <a:pPr algn="ctr"/>
            <a:r>
              <a:rPr lang="ru-RU" dirty="0" smtClean="0"/>
              <a:t>оси Ох </a:t>
            </a:r>
            <a:r>
              <a:rPr lang="en-US" dirty="0" smtClean="0"/>
              <a:t> (</a:t>
            </a:r>
            <a:r>
              <a:rPr lang="ru-RU" dirty="0" smtClean="0"/>
              <a:t> т.к. </a:t>
            </a:r>
            <a:r>
              <a:rPr lang="en-US" b="1" i="1" dirty="0" smtClean="0">
                <a:solidFill>
                  <a:srgbClr val="C00000"/>
                </a:solidFill>
                <a:latin typeface="Book Antiqua" pitchFamily="18" charset="0"/>
              </a:rPr>
              <a:t>v</a:t>
            </a:r>
            <a:r>
              <a:rPr lang="ru-RU" b="1" i="1" baseline="-25000" dirty="0" smtClean="0">
                <a:solidFill>
                  <a:srgbClr val="C00000"/>
                </a:solidFill>
                <a:latin typeface="Book Antiqua" pitchFamily="18" charset="0"/>
              </a:rPr>
              <a:t>0х</a:t>
            </a:r>
            <a:r>
              <a:rPr lang="en-US" b="1" i="1" baseline="-25000" dirty="0" smtClean="0">
                <a:solidFill>
                  <a:srgbClr val="C00000"/>
                </a:solidFill>
                <a:latin typeface="Book Antiqua" pitchFamily="18" charset="0"/>
              </a:rPr>
              <a:t> &gt;</a:t>
            </a:r>
            <a:r>
              <a:rPr lang="en-US" b="1" i="1" dirty="0" smtClean="0">
                <a:solidFill>
                  <a:srgbClr val="C00000"/>
                </a:solidFill>
                <a:latin typeface="Book Antiqua" pitchFamily="18" charset="0"/>
              </a:rPr>
              <a:t> 0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)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  </a:t>
            </a:r>
            <a:r>
              <a:rPr lang="ru-RU" dirty="0" smtClean="0"/>
              <a:t>равнозамедленно </a:t>
            </a:r>
          </a:p>
          <a:p>
            <a:pPr algn="ctr"/>
            <a:r>
              <a:rPr lang="ru-RU" dirty="0" smtClean="0"/>
              <a:t>(т.к.</a:t>
            </a:r>
            <a:r>
              <a:rPr lang="ru-RU" b="1" i="1" dirty="0" smtClean="0">
                <a:latin typeface="Book Antiqua" pitchFamily="18" charset="0"/>
              </a:rPr>
              <a:t> </a:t>
            </a:r>
            <a:r>
              <a:rPr lang="ru-RU" b="1" i="1" dirty="0" smtClean="0">
                <a:solidFill>
                  <a:srgbClr val="C00000"/>
                </a:solidFill>
                <a:latin typeface="Book Antiqua" pitchFamily="18" charset="0"/>
              </a:rPr>
              <a:t>а</a:t>
            </a:r>
            <a:r>
              <a:rPr lang="ru-RU" b="1" i="1" baseline="-25000" dirty="0" smtClean="0">
                <a:solidFill>
                  <a:srgbClr val="C00000"/>
                </a:solidFill>
                <a:latin typeface="Book Antiqua" pitchFamily="18" charset="0"/>
              </a:rPr>
              <a:t>х</a:t>
            </a:r>
            <a:r>
              <a:rPr lang="en-US" b="1" i="1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ru-RU" b="1" i="1" dirty="0" smtClean="0">
                <a:solidFill>
                  <a:srgbClr val="C00000"/>
                </a:solidFill>
                <a:latin typeface="Book Antiqua" pitchFamily="18" charset="0"/>
              </a:rPr>
              <a:t>    </a:t>
            </a:r>
            <a:r>
              <a:rPr lang="en-US" b="1" i="1" dirty="0" smtClean="0">
                <a:solidFill>
                  <a:srgbClr val="C00000"/>
                </a:solidFill>
                <a:latin typeface="Book Antiqua" pitchFamily="18" charset="0"/>
              </a:rPr>
              <a:t>v</a:t>
            </a:r>
            <a:r>
              <a:rPr lang="ru-RU" b="1" i="1" baseline="-26000" dirty="0" smtClean="0">
                <a:solidFill>
                  <a:srgbClr val="C00000"/>
                </a:solidFill>
                <a:latin typeface="Book Antiqua" pitchFamily="18" charset="0"/>
              </a:rPr>
              <a:t>х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)</a:t>
            </a:r>
            <a:r>
              <a:rPr lang="ru-RU" baseline="-25000" dirty="0" smtClean="0"/>
              <a:t>   </a:t>
            </a:r>
          </a:p>
          <a:p>
            <a:pPr algn="ctr"/>
            <a:r>
              <a:rPr lang="ru-RU" baseline="-25000" dirty="0" smtClean="0"/>
              <a:t>  </a:t>
            </a:r>
            <a:r>
              <a:rPr lang="ru-RU" b="1" i="1" baseline="-250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31" name="Прямая со стрелкой 130"/>
          <p:cNvCxnSpPr/>
          <p:nvPr/>
        </p:nvCxnSpPr>
        <p:spPr>
          <a:xfrm rot="5400000" flipH="1" flipV="1">
            <a:off x="6787372" y="4285462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 стрелкой 131"/>
          <p:cNvCxnSpPr/>
          <p:nvPr/>
        </p:nvCxnSpPr>
        <p:spPr>
          <a:xfrm rot="5400000">
            <a:off x="6858810" y="4285462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4714876" y="4500570"/>
            <a:ext cx="43386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Через  </a:t>
            </a:r>
            <a:r>
              <a:rPr lang="en-US" dirty="0" smtClean="0"/>
              <a:t>5</a:t>
            </a:r>
            <a:r>
              <a:rPr lang="ru-RU" dirty="0" smtClean="0"/>
              <a:t> с тело остановило</a:t>
            </a:r>
            <a:r>
              <a:rPr lang="en-US" dirty="0" smtClean="0"/>
              <a:t>c</a:t>
            </a:r>
            <a:r>
              <a:rPr lang="ru-RU" dirty="0" err="1" smtClean="0"/>
              <a:t>ь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и  равноускоренно продолжило  </a:t>
            </a:r>
          </a:p>
          <a:p>
            <a:pPr algn="ctr"/>
            <a:r>
              <a:rPr lang="ru-RU" dirty="0" smtClean="0"/>
              <a:t>движение в отрицательном направлении</a:t>
            </a:r>
          </a:p>
          <a:p>
            <a:endParaRPr lang="ru-RU" dirty="0"/>
          </a:p>
        </p:txBody>
      </p:sp>
      <p:sp>
        <p:nvSpPr>
          <p:cNvPr id="134" name="TextBox 133"/>
          <p:cNvSpPr txBox="1"/>
          <p:nvPr/>
        </p:nvSpPr>
        <p:spPr>
          <a:xfrm>
            <a:off x="5429256" y="5286388"/>
            <a:ext cx="3065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Зависимость</a:t>
            </a:r>
            <a:r>
              <a:rPr lang="en-US" b="1" i="1" dirty="0" smtClean="0">
                <a:latin typeface="Book Antiqua" pitchFamily="18" charset="0"/>
              </a:rPr>
              <a:t> v</a:t>
            </a:r>
            <a:r>
              <a:rPr lang="ru-RU" b="1" i="1" baseline="-25000" dirty="0" smtClean="0">
                <a:latin typeface="Book Antiqua" pitchFamily="18" charset="0"/>
              </a:rPr>
              <a:t>х</a:t>
            </a:r>
            <a:r>
              <a:rPr lang="ru-RU" b="1" i="1" dirty="0" smtClean="0">
                <a:latin typeface="Book Antiqua" pitchFamily="18" charset="0"/>
              </a:rPr>
              <a:t>(</a:t>
            </a:r>
            <a:r>
              <a:rPr lang="en-US" b="1" i="1" dirty="0" smtClean="0">
                <a:latin typeface="Book Antiqua" pitchFamily="18" charset="0"/>
              </a:rPr>
              <a:t>t)</a:t>
            </a:r>
            <a:r>
              <a:rPr lang="ru-RU" dirty="0" smtClean="0"/>
              <a:t>  имеет вид</a:t>
            </a:r>
            <a:endParaRPr lang="ru-RU" dirty="0"/>
          </a:p>
        </p:txBody>
      </p:sp>
      <p:sp>
        <p:nvSpPr>
          <p:cNvPr id="135" name="Прямоугольник 134"/>
          <p:cNvSpPr/>
          <p:nvPr/>
        </p:nvSpPr>
        <p:spPr>
          <a:xfrm>
            <a:off x="6215074" y="5643578"/>
            <a:ext cx="13869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solidFill>
                  <a:srgbClr val="C00000"/>
                </a:solidFill>
                <a:latin typeface="Book Antiqua" pitchFamily="18" charset="0"/>
              </a:rPr>
              <a:t>v</a:t>
            </a:r>
            <a:r>
              <a:rPr lang="en-US" sz="2000" b="1" i="1" baseline="-16000" dirty="0" smtClean="0">
                <a:solidFill>
                  <a:srgbClr val="C00000"/>
                </a:solidFill>
                <a:latin typeface="Book Antiqua" pitchFamily="18" charset="0"/>
              </a:rPr>
              <a:t>x </a:t>
            </a:r>
            <a:r>
              <a:rPr lang="en-US" sz="2000" b="1" i="1" dirty="0" smtClean="0">
                <a:solidFill>
                  <a:srgbClr val="C00000"/>
                </a:solidFill>
                <a:latin typeface="Book Antiqua" pitchFamily="18" charset="0"/>
              </a:rPr>
              <a:t>= </a:t>
            </a:r>
            <a:r>
              <a:rPr lang="ru-RU" sz="2000" b="1" i="1" dirty="0" smtClean="0">
                <a:solidFill>
                  <a:srgbClr val="C00000"/>
                </a:solidFill>
                <a:latin typeface="Book Antiqua" pitchFamily="18" charset="0"/>
              </a:rPr>
              <a:t>25 - 5</a:t>
            </a:r>
            <a:r>
              <a:rPr lang="en-US" sz="2000" b="1" i="1" dirty="0" smtClean="0">
                <a:solidFill>
                  <a:srgbClr val="C00000"/>
                </a:solidFill>
                <a:latin typeface="Book Antiqua" pitchFamily="18" charset="0"/>
              </a:rPr>
              <a:t>t</a:t>
            </a:r>
            <a:endParaRPr lang="ru-RU" sz="2000" b="1" i="1" baseline="-18000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6500826" y="1857364"/>
            <a:ext cx="1236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Book Antiqua" pitchFamily="18" charset="0"/>
              </a:rPr>
              <a:t>v</a:t>
            </a:r>
            <a:r>
              <a:rPr lang="ru-RU" b="1" i="1" baseline="-25000" dirty="0" err="1" smtClean="0">
                <a:latin typeface="Book Antiqua" pitchFamily="18" charset="0"/>
              </a:rPr>
              <a:t>х</a:t>
            </a:r>
            <a:r>
              <a:rPr lang="en-US" b="1" i="1" baseline="-25000" dirty="0" smtClean="0">
                <a:latin typeface="Book Antiqua" pitchFamily="18" charset="0"/>
              </a:rPr>
              <a:t>  </a:t>
            </a:r>
            <a:r>
              <a:rPr lang="ru-RU" b="1" i="1" dirty="0" smtClean="0">
                <a:latin typeface="Book Antiqua" pitchFamily="18" charset="0"/>
              </a:rPr>
              <a:t>= 0 </a:t>
            </a:r>
            <a:r>
              <a:rPr lang="ru-RU" b="1" dirty="0" smtClean="0">
                <a:latin typeface="Book Antiqua" pitchFamily="18" charset="0"/>
              </a:rPr>
              <a:t>м/с </a:t>
            </a:r>
            <a:endParaRPr lang="ru-RU" dirty="0"/>
          </a:p>
        </p:txBody>
      </p:sp>
      <p:sp>
        <p:nvSpPr>
          <p:cNvPr id="137" name="Прямоугольник 136"/>
          <p:cNvSpPr/>
          <p:nvPr/>
        </p:nvSpPr>
        <p:spPr>
          <a:xfrm>
            <a:off x="7786710" y="1857364"/>
            <a:ext cx="862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Book Antiqua" pitchFamily="18" charset="0"/>
              </a:rPr>
              <a:t>t</a:t>
            </a:r>
            <a:r>
              <a:rPr lang="ru-RU" b="1" i="1" dirty="0" smtClean="0">
                <a:latin typeface="Book Antiqua" pitchFamily="18" charset="0"/>
              </a:rPr>
              <a:t> = 5 </a:t>
            </a:r>
            <a:r>
              <a:rPr lang="ru-RU" b="1" dirty="0" smtClean="0">
                <a:latin typeface="Book Antiqua" pitchFamily="18" charset="0"/>
              </a:rPr>
              <a:t>с</a:t>
            </a:r>
            <a:r>
              <a:rPr lang="ru-RU" b="1" i="1" dirty="0" smtClean="0">
                <a:latin typeface="Book Antiqua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0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0"/>
                            </p:stCondLst>
                            <p:childTnLst>
                              <p:par>
                                <p:cTn id="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0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70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000"/>
                            </p:stCondLst>
                            <p:childTnLst>
                              <p:par>
                                <p:cTn id="147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8" dur="1000" fill="hold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6000"/>
                            </p:stCondLst>
                            <p:childTnLst>
                              <p:par>
                                <p:cTn id="150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1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3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9000"/>
                            </p:stCondLst>
                            <p:childTnLst>
                              <p:par>
                                <p:cTn id="1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000"/>
                            </p:stCondLst>
                            <p:childTnLst>
                              <p:par>
                                <p:cTn id="1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000"/>
                            </p:stCondLst>
                            <p:childTnLst>
                              <p:par>
                                <p:cTn id="1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000"/>
                            </p:stCondLst>
                            <p:childTnLst>
                              <p:par>
                                <p:cTn id="1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000"/>
                            </p:stCondLst>
                            <p:childTnLst>
                              <p:par>
                                <p:cTn id="1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3000"/>
                            </p:stCondLst>
                            <p:childTnLst>
                              <p:par>
                                <p:cTn id="2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3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6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9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6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0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1000"/>
                            </p:stCondLst>
                            <p:childTnLst>
                              <p:par>
                                <p:cTn id="2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4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8" grpId="0"/>
      <p:bldP spid="79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4" grpId="1" animBg="1"/>
      <p:bldP spid="94" grpId="2" animBg="1"/>
      <p:bldP spid="95" grpId="0"/>
      <p:bldP spid="97" grpId="0"/>
      <p:bldP spid="98" grpId="0"/>
      <p:bldP spid="98" grpId="1"/>
      <p:bldP spid="100" grpId="0"/>
      <p:bldP spid="102" grpId="0"/>
      <p:bldP spid="105" grpId="0"/>
      <p:bldP spid="105" grpId="1"/>
      <p:bldP spid="107" grpId="0"/>
      <p:bldP spid="108" grpId="0"/>
      <p:bldP spid="110" grpId="0"/>
      <p:bldP spid="116" grpId="0"/>
      <p:bldP spid="118" grpId="0"/>
      <p:bldP spid="119" grpId="0"/>
      <p:bldP spid="120" grpId="0"/>
      <p:bldP spid="121" grpId="0"/>
      <p:bldP spid="123" grpId="0"/>
      <p:bldP spid="173" grpId="0"/>
      <p:bldP spid="101" grpId="0"/>
      <p:bldP spid="103" grpId="0"/>
      <p:bldP spid="104" grpId="0" animBg="1"/>
      <p:bldP spid="106" grpId="0"/>
      <p:bldP spid="112" grpId="0"/>
      <p:bldP spid="114" grpId="0"/>
      <p:bldP spid="117" grpId="0"/>
      <p:bldP spid="122" grpId="0"/>
      <p:bldP spid="125" grpId="0"/>
      <p:bldP spid="126" grpId="0"/>
      <p:bldP spid="127" grpId="0"/>
      <p:bldP spid="128" grpId="0"/>
      <p:bldP spid="129" grpId="0"/>
      <p:bldP spid="130" grpId="0"/>
      <p:bldP spid="133" grpId="0"/>
      <p:bldP spid="134" grpId="0"/>
      <p:bldP spid="135" grpId="0"/>
      <p:bldP spid="136" grpId="0"/>
      <p:bldP spid="1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3"/>
          <p:cNvGrpSpPr/>
          <p:nvPr/>
        </p:nvGrpSpPr>
        <p:grpSpPr>
          <a:xfrm>
            <a:off x="357158" y="285728"/>
            <a:ext cx="857256" cy="642942"/>
            <a:chOff x="142844" y="214290"/>
            <a:chExt cx="1571636" cy="1209104"/>
          </a:xfrm>
        </p:grpSpPr>
        <p:sp>
          <p:nvSpPr>
            <p:cNvPr id="9" name="Овал 8"/>
            <p:cNvSpPr/>
            <p:nvPr/>
          </p:nvSpPr>
          <p:spPr>
            <a:xfrm>
              <a:off x="142844" y="857232"/>
              <a:ext cx="1571636" cy="42862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714348" y="214290"/>
              <a:ext cx="857256" cy="857256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Равнобедренный треугольник 10"/>
            <p:cNvSpPr/>
            <p:nvPr/>
          </p:nvSpPr>
          <p:spPr>
            <a:xfrm rot="14284651">
              <a:off x="257518" y="566138"/>
              <a:ext cx="928694" cy="785818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2" name="Прямая соединительная линия 11"/>
          <p:cNvCxnSpPr/>
          <p:nvPr/>
        </p:nvCxnSpPr>
        <p:spPr>
          <a:xfrm>
            <a:off x="428596" y="1142984"/>
            <a:ext cx="8286808" cy="1588"/>
          </a:xfrm>
          <a:prstGeom prst="line">
            <a:avLst/>
          </a:prstGeom>
          <a:ln w="127000" cmpd="tri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00034" y="6357958"/>
            <a:ext cx="8215370" cy="1588"/>
          </a:xfrm>
          <a:prstGeom prst="line">
            <a:avLst/>
          </a:prstGeom>
          <a:ln w="88900" cmpd="thickThin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Группа 13"/>
          <p:cNvGrpSpPr/>
          <p:nvPr/>
        </p:nvGrpSpPr>
        <p:grpSpPr>
          <a:xfrm>
            <a:off x="571472" y="1571612"/>
            <a:ext cx="4862124" cy="4429156"/>
            <a:chOff x="142844" y="1357299"/>
            <a:chExt cx="4648405" cy="4724431"/>
          </a:xfrm>
        </p:grpSpPr>
        <p:grpSp>
          <p:nvGrpSpPr>
            <p:cNvPr id="16" name="Группа 19"/>
            <p:cNvGrpSpPr/>
            <p:nvPr/>
          </p:nvGrpSpPr>
          <p:grpSpPr>
            <a:xfrm rot="16200000">
              <a:off x="-2142796" y="3643309"/>
              <a:ext cx="4714908" cy="142887"/>
              <a:chOff x="928662" y="4786322"/>
              <a:chExt cx="6500858" cy="142082"/>
            </a:xfrm>
          </p:grpSpPr>
          <p:cxnSp>
            <p:nvCxnSpPr>
              <p:cNvPr id="62" name="Прямая со стрелкой 61"/>
              <p:cNvCxnSpPr/>
              <p:nvPr/>
            </p:nvCxnSpPr>
            <p:spPr>
              <a:xfrm>
                <a:off x="928662" y="4857760"/>
                <a:ext cx="6500858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 rot="5400000">
                <a:off x="858018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 rot="5400000">
                <a:off x="164383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 rot="5400000">
                <a:off x="235821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 rot="5400000">
                <a:off x="307259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Прямая соединительная линия 66"/>
              <p:cNvCxnSpPr/>
              <p:nvPr/>
            </p:nvCxnSpPr>
            <p:spPr>
              <a:xfrm rot="5400000">
                <a:off x="378697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я соединительная линия 67"/>
              <p:cNvCxnSpPr/>
              <p:nvPr/>
            </p:nvCxnSpPr>
            <p:spPr>
              <a:xfrm rot="5400000">
                <a:off x="450135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>
              <a:xfrm rot="5400000">
                <a:off x="521573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я соединительная линия 69"/>
              <p:cNvCxnSpPr/>
              <p:nvPr/>
            </p:nvCxnSpPr>
            <p:spPr>
              <a:xfrm rot="5400000">
                <a:off x="593011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я соединительная линия 70"/>
              <p:cNvCxnSpPr/>
              <p:nvPr/>
            </p:nvCxnSpPr>
            <p:spPr>
              <a:xfrm rot="5400000">
                <a:off x="664449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Группа 36"/>
            <p:cNvGrpSpPr/>
            <p:nvPr/>
          </p:nvGrpSpPr>
          <p:grpSpPr>
            <a:xfrm>
              <a:off x="214282" y="4427818"/>
              <a:ext cx="4143404" cy="71399"/>
              <a:chOff x="928662" y="4786322"/>
              <a:chExt cx="6500858" cy="142082"/>
            </a:xfrm>
          </p:grpSpPr>
          <p:cxnSp>
            <p:nvCxnSpPr>
              <p:cNvPr id="52" name="Прямая со стрелкой 51"/>
              <p:cNvCxnSpPr/>
              <p:nvPr/>
            </p:nvCxnSpPr>
            <p:spPr>
              <a:xfrm>
                <a:off x="928662" y="4857760"/>
                <a:ext cx="6500858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 rot="5400000">
                <a:off x="858018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 rot="5400000">
                <a:off x="164383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 rot="5400000">
                <a:off x="235821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 rot="5400000">
                <a:off x="307259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 rot="5400000">
                <a:off x="378697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 rot="5400000">
                <a:off x="450135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/>
              <p:cNvCxnSpPr/>
              <p:nvPr/>
            </p:nvCxnSpPr>
            <p:spPr>
              <a:xfrm rot="5400000">
                <a:off x="521573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 rot="5400000">
                <a:off x="593011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 rot="5400000">
                <a:off x="664449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" name="Прямая соединительная линия 23"/>
            <p:cNvCxnSpPr/>
            <p:nvPr/>
          </p:nvCxnSpPr>
          <p:spPr>
            <a:xfrm flipV="1">
              <a:off x="211142" y="1890703"/>
              <a:ext cx="3619788" cy="1498026"/>
            </a:xfrm>
            <a:prstGeom prst="line">
              <a:avLst/>
            </a:prstGeom>
            <a:ln w="635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214282" y="1857364"/>
              <a:ext cx="414340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6200000" flipV="1">
              <a:off x="-1607387" y="3750471"/>
              <a:ext cx="4652994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214282" y="2428868"/>
              <a:ext cx="414340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285720" y="2928934"/>
              <a:ext cx="40719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214282" y="3429000"/>
              <a:ext cx="414340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214282" y="3929066"/>
              <a:ext cx="414340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214282" y="5000636"/>
              <a:ext cx="414340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285720" y="6072206"/>
              <a:ext cx="40719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214282" y="5500702"/>
              <a:ext cx="414340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6200000" flipV="1">
              <a:off x="-1178759" y="3750471"/>
              <a:ext cx="4652994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6200000" flipV="1">
              <a:off x="-678693" y="3750471"/>
              <a:ext cx="4652994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6200000" flipV="1">
              <a:off x="-250065" y="3750471"/>
              <a:ext cx="4652994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6200000" flipV="1">
              <a:off x="178563" y="3750471"/>
              <a:ext cx="4652994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6200000" flipV="1">
              <a:off x="678629" y="3750471"/>
              <a:ext cx="4652994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rot="16200000" flipV="1">
              <a:off x="1107257" y="3750471"/>
              <a:ext cx="4652994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16200000" flipV="1">
              <a:off x="1535885" y="3750471"/>
              <a:ext cx="4652994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3967525" y="4024317"/>
              <a:ext cx="823724" cy="3939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latin typeface="Book Antiqua" pitchFamily="18" charset="0"/>
                </a:rPr>
                <a:t>t</a:t>
              </a:r>
              <a:r>
                <a:rPr lang="ru-RU" b="1" i="1" dirty="0" smtClean="0">
                  <a:latin typeface="Book Antiqua" pitchFamily="18" charset="0"/>
                </a:rPr>
                <a:t>, </a:t>
              </a:r>
              <a:r>
                <a:rPr lang="ru-RU" b="1" dirty="0" smtClean="0">
                  <a:latin typeface="Book Antiqua" pitchFamily="18" charset="0"/>
                </a:rPr>
                <a:t>с</a:t>
              </a:r>
              <a:r>
                <a:rPr lang="ru-RU" b="1" i="1" dirty="0" smtClean="0">
                  <a:latin typeface="Book Antiqua" pitchFamily="18" charset="0"/>
                </a:rPr>
                <a:t> </a:t>
              </a:r>
              <a:endParaRPr lang="ru-RU" b="1" i="1" dirty="0">
                <a:latin typeface="Book Antiqua" pitchFamily="18" charset="0"/>
              </a:endParaRPr>
            </a:p>
          </p:txBody>
        </p:sp>
        <p:cxnSp>
          <p:nvCxnSpPr>
            <p:cNvPr id="47" name="Прямая соединительная линия 46"/>
            <p:cNvCxnSpPr/>
            <p:nvPr/>
          </p:nvCxnSpPr>
          <p:spPr>
            <a:xfrm rot="16200000" flipV="1">
              <a:off x="2035951" y="3750471"/>
              <a:ext cx="4652994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>
              <a:off x="142844" y="1428736"/>
              <a:ext cx="42148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Овал 73"/>
          <p:cNvSpPr/>
          <p:nvPr/>
        </p:nvSpPr>
        <p:spPr>
          <a:xfrm>
            <a:off x="571472" y="3429000"/>
            <a:ext cx="149445" cy="13394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642910" y="3500438"/>
            <a:ext cx="3786214" cy="1000132"/>
          </a:xfrm>
          <a:prstGeom prst="rect">
            <a:avLst/>
          </a:prstGeom>
          <a:solidFill>
            <a:srgbClr val="0070C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ый треугольник 77"/>
          <p:cNvSpPr/>
          <p:nvPr/>
        </p:nvSpPr>
        <p:spPr>
          <a:xfrm flipH="1">
            <a:off x="642910" y="2071678"/>
            <a:ext cx="3786214" cy="1428760"/>
          </a:xfrm>
          <a:prstGeom prst="rtTriangle">
            <a:avLst/>
          </a:prstGeom>
          <a:solidFill>
            <a:srgbClr val="0070C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TextBox 78"/>
          <p:cNvSpPr txBox="1"/>
          <p:nvPr/>
        </p:nvSpPr>
        <p:spPr>
          <a:xfrm>
            <a:off x="571472" y="1142984"/>
            <a:ext cx="10262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latin typeface="Book Antiqua" pitchFamily="18" charset="0"/>
              </a:rPr>
              <a:t> </a:t>
            </a:r>
            <a:r>
              <a:rPr lang="en-US" b="1" i="1" dirty="0" smtClean="0">
                <a:latin typeface="Book Antiqua" pitchFamily="18" charset="0"/>
              </a:rPr>
              <a:t>v</a:t>
            </a:r>
            <a:r>
              <a:rPr lang="ru-RU" b="1" i="1" baseline="-25000" dirty="0" err="1" smtClean="0">
                <a:latin typeface="Book Antiqua" pitchFamily="18" charset="0"/>
              </a:rPr>
              <a:t>х</a:t>
            </a:r>
            <a:r>
              <a:rPr lang="en-US" b="1" i="1" baseline="-25000" dirty="0" smtClean="0">
                <a:latin typeface="Book Antiqua" pitchFamily="18" charset="0"/>
              </a:rPr>
              <a:t> </a:t>
            </a:r>
            <a:r>
              <a:rPr lang="ru-RU" b="1" i="1" dirty="0" smtClean="0">
                <a:latin typeface="Book Antiqua" pitchFamily="18" charset="0"/>
              </a:rPr>
              <a:t>, </a:t>
            </a:r>
            <a:r>
              <a:rPr lang="ru-RU" b="1" dirty="0" smtClean="0">
                <a:latin typeface="Book Antiqua" pitchFamily="18" charset="0"/>
              </a:rPr>
              <a:t>м/с</a:t>
            </a:r>
            <a:endParaRPr lang="ru-RU" b="1" baseline="-18000" dirty="0">
              <a:latin typeface="Book Antiqua" pitchFamily="18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 rot="16200000">
            <a:off x="-48731" y="3834921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Book Antiqua" pitchFamily="18" charset="0"/>
              </a:rPr>
              <a:t>v</a:t>
            </a:r>
            <a:r>
              <a:rPr lang="ru-RU" b="1" i="1" baseline="-25000" dirty="0" smtClean="0">
                <a:latin typeface="Book Antiqua" pitchFamily="18" charset="0"/>
              </a:rPr>
              <a:t>0х</a:t>
            </a:r>
            <a:endParaRPr lang="ru-RU" dirty="0"/>
          </a:p>
        </p:txBody>
      </p:sp>
      <p:sp>
        <p:nvSpPr>
          <p:cNvPr id="82" name="Прямоугольник 81"/>
          <p:cNvSpPr/>
          <p:nvPr/>
        </p:nvSpPr>
        <p:spPr>
          <a:xfrm rot="16200000">
            <a:off x="4022435" y="3049871"/>
            <a:ext cx="1611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Book Antiqua" pitchFamily="18" charset="0"/>
              </a:rPr>
              <a:t>v</a:t>
            </a:r>
            <a:r>
              <a:rPr lang="ru-RU" b="1" i="1" dirty="0" smtClean="0">
                <a:latin typeface="Book Antiqua" pitchFamily="18" charset="0"/>
              </a:rPr>
              <a:t> </a:t>
            </a:r>
            <a:r>
              <a:rPr lang="en-US" b="1" i="1" baseline="-16000" dirty="0" smtClean="0">
                <a:latin typeface="Book Antiqua" pitchFamily="18" charset="0"/>
              </a:rPr>
              <a:t>x </a:t>
            </a:r>
            <a:r>
              <a:rPr lang="en-US" b="1" i="1" dirty="0" smtClean="0">
                <a:latin typeface="Book Antiqua" pitchFamily="18" charset="0"/>
              </a:rPr>
              <a:t>= v</a:t>
            </a:r>
            <a:r>
              <a:rPr lang="ru-RU" b="1" i="1" baseline="-22000" dirty="0" smtClean="0">
                <a:latin typeface="Book Antiqua" pitchFamily="18" charset="0"/>
              </a:rPr>
              <a:t>0</a:t>
            </a:r>
            <a:r>
              <a:rPr lang="en-US" b="1" i="1" baseline="-16000" dirty="0" smtClean="0">
                <a:latin typeface="Book Antiqua" pitchFamily="18" charset="0"/>
              </a:rPr>
              <a:t>x</a:t>
            </a:r>
            <a:r>
              <a:rPr lang="ru-RU" i="1" dirty="0" smtClean="0">
                <a:latin typeface="Book Antiqua" pitchFamily="18" charset="0"/>
              </a:rPr>
              <a:t> +</a:t>
            </a:r>
            <a:r>
              <a:rPr lang="en-US" b="1" i="1" dirty="0" smtClean="0">
                <a:latin typeface="Book Antiqua" pitchFamily="18" charset="0"/>
              </a:rPr>
              <a:t> a</a:t>
            </a:r>
            <a:r>
              <a:rPr lang="ru-RU" b="1" i="1" baseline="-22000" dirty="0" err="1" smtClean="0">
                <a:latin typeface="Book Antiqua" pitchFamily="18" charset="0"/>
              </a:rPr>
              <a:t>х</a:t>
            </a:r>
            <a:r>
              <a:rPr lang="ru-RU" b="1" i="1" baseline="-22000" dirty="0" smtClean="0">
                <a:latin typeface="Book Antiqua" pitchFamily="18" charset="0"/>
              </a:rPr>
              <a:t> </a:t>
            </a:r>
            <a:r>
              <a:rPr lang="en-US" b="1" i="1" dirty="0" smtClean="0">
                <a:latin typeface="Book Antiqua" pitchFamily="18" charset="0"/>
              </a:rPr>
              <a:t>t</a:t>
            </a:r>
            <a:endParaRPr lang="ru-RU" b="1" i="1" baseline="-18000" dirty="0">
              <a:latin typeface="Book Antiqua" pitchFamily="18" charset="0"/>
            </a:endParaRPr>
          </a:p>
        </p:txBody>
      </p:sp>
      <p:sp>
        <p:nvSpPr>
          <p:cNvPr id="83" name="Правая фигурная скобка 82"/>
          <p:cNvSpPr/>
          <p:nvPr/>
        </p:nvSpPr>
        <p:spPr>
          <a:xfrm rot="10800000">
            <a:off x="428596" y="3500438"/>
            <a:ext cx="214314" cy="1000132"/>
          </a:xfrm>
          <a:prstGeom prst="rightBrace">
            <a:avLst>
              <a:gd name="adj1" fmla="val 90555"/>
              <a:gd name="adj2" fmla="val 49167"/>
            </a:avLst>
          </a:prstGeom>
          <a:ln w="222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равая фигурная скобка 83"/>
          <p:cNvSpPr/>
          <p:nvPr/>
        </p:nvSpPr>
        <p:spPr>
          <a:xfrm>
            <a:off x="4429124" y="2071678"/>
            <a:ext cx="285752" cy="2428892"/>
          </a:xfrm>
          <a:prstGeom prst="rightBrace">
            <a:avLst>
              <a:gd name="adj1" fmla="val 130000"/>
              <a:gd name="adj2" fmla="val 50000"/>
            </a:avLst>
          </a:prstGeom>
          <a:ln w="222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TextBox 84"/>
          <p:cNvSpPr txBox="1"/>
          <p:nvPr/>
        </p:nvSpPr>
        <p:spPr>
          <a:xfrm>
            <a:off x="1428728" y="357166"/>
            <a:ext cx="7299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+mj-lt"/>
              </a:rPr>
              <a:t>Перемещение при равноускоренном движении</a:t>
            </a:r>
            <a:endParaRPr lang="ru-RU" sz="2400" b="1" dirty="0">
              <a:latin typeface="+mj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072066" y="1357298"/>
            <a:ext cx="395326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Нам хорошо известно, что площадь </a:t>
            </a:r>
          </a:p>
          <a:p>
            <a:pPr algn="ctr"/>
            <a:r>
              <a:rPr lang="ru-RU" dirty="0" smtClean="0"/>
              <a:t>фигуры под графиком  скорости </a:t>
            </a:r>
          </a:p>
          <a:p>
            <a:pPr algn="ctr"/>
            <a:r>
              <a:rPr lang="ru-RU" dirty="0" smtClean="0"/>
              <a:t>численно равна  пути, а под графиком</a:t>
            </a:r>
          </a:p>
          <a:p>
            <a:pPr algn="ctr"/>
            <a:r>
              <a:rPr lang="ru-RU" dirty="0" smtClean="0"/>
              <a:t>проекции скорости -  равна проекции </a:t>
            </a:r>
          </a:p>
          <a:p>
            <a:pPr algn="ctr"/>
            <a:r>
              <a:rPr lang="ru-RU" dirty="0" smtClean="0"/>
              <a:t>перемещения.</a:t>
            </a:r>
            <a:endParaRPr lang="ru-RU" dirty="0"/>
          </a:p>
        </p:txBody>
      </p:sp>
      <p:sp>
        <p:nvSpPr>
          <p:cNvPr id="87" name="TextBox 86"/>
          <p:cNvSpPr txBox="1"/>
          <p:nvPr/>
        </p:nvSpPr>
        <p:spPr>
          <a:xfrm>
            <a:off x="5143504" y="2857496"/>
            <a:ext cx="38048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Поэтому,  нам  достаточно выразить </a:t>
            </a:r>
          </a:p>
          <a:p>
            <a:pPr algn="ctr"/>
            <a:r>
              <a:rPr lang="ru-RU" dirty="0" smtClean="0"/>
              <a:t>площадь  трапеции   ОАВС</a:t>
            </a:r>
            <a:endParaRPr lang="ru-RU" dirty="0"/>
          </a:p>
        </p:txBody>
      </p:sp>
      <p:sp>
        <p:nvSpPr>
          <p:cNvPr id="88" name="Правая фигурная скобка 87"/>
          <p:cNvSpPr/>
          <p:nvPr/>
        </p:nvSpPr>
        <p:spPr>
          <a:xfrm rot="5400000">
            <a:off x="2410999" y="2732480"/>
            <a:ext cx="250033" cy="3786214"/>
          </a:xfrm>
          <a:prstGeom prst="rightBrace">
            <a:avLst>
              <a:gd name="adj1" fmla="val 90555"/>
              <a:gd name="adj2" fmla="val 49167"/>
            </a:avLst>
          </a:prstGeom>
          <a:ln w="222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рямоугольник 88"/>
          <p:cNvSpPr/>
          <p:nvPr/>
        </p:nvSpPr>
        <p:spPr>
          <a:xfrm>
            <a:off x="2643174" y="4643446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Book Antiqua" pitchFamily="18" charset="0"/>
              </a:rPr>
              <a:t>t</a:t>
            </a:r>
            <a:endParaRPr lang="ru-RU" dirty="0"/>
          </a:p>
        </p:txBody>
      </p:sp>
      <p:sp>
        <p:nvSpPr>
          <p:cNvPr id="90" name="TextBox 89"/>
          <p:cNvSpPr txBox="1"/>
          <p:nvPr/>
        </p:nvSpPr>
        <p:spPr>
          <a:xfrm>
            <a:off x="357158" y="4357694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о</a:t>
            </a:r>
            <a:endParaRPr lang="ru-RU" sz="2000" dirty="0"/>
          </a:p>
        </p:txBody>
      </p:sp>
      <p:sp>
        <p:nvSpPr>
          <p:cNvPr id="91" name="TextBox 90"/>
          <p:cNvSpPr txBox="1"/>
          <p:nvPr/>
        </p:nvSpPr>
        <p:spPr>
          <a:xfrm>
            <a:off x="285720" y="321468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92" name="TextBox 91"/>
          <p:cNvSpPr txBox="1"/>
          <p:nvPr/>
        </p:nvSpPr>
        <p:spPr>
          <a:xfrm>
            <a:off x="4429124" y="171448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93" name="TextBox 92"/>
          <p:cNvSpPr txBox="1"/>
          <p:nvPr/>
        </p:nvSpPr>
        <p:spPr>
          <a:xfrm>
            <a:off x="4429124" y="4500570"/>
            <a:ext cx="308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5286380" y="3714752"/>
            <a:ext cx="683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Book Antiqua" pitchFamily="18" charset="0"/>
              </a:rPr>
              <a:t>S</a:t>
            </a:r>
            <a:r>
              <a:rPr lang="ru-RU" b="1" i="1" dirty="0" smtClean="0">
                <a:latin typeface="Book Antiqua" pitchFamily="18" charset="0"/>
              </a:rPr>
              <a:t> </a:t>
            </a:r>
            <a:r>
              <a:rPr lang="en-US" b="1" i="1" baseline="-18000" dirty="0" smtClean="0">
                <a:latin typeface="Book Antiqua" pitchFamily="18" charset="0"/>
              </a:rPr>
              <a:t>x</a:t>
            </a:r>
            <a:r>
              <a:rPr lang="ru-RU" b="1" i="1" baseline="-18000" dirty="0" smtClean="0">
                <a:latin typeface="Book Antiqua" pitchFamily="18" charset="0"/>
              </a:rPr>
              <a:t> </a:t>
            </a:r>
            <a:r>
              <a:rPr lang="ru-RU" b="1" i="1" dirty="0" smtClean="0">
                <a:latin typeface="Book Antiqua" pitchFamily="18" charset="0"/>
              </a:rPr>
              <a:t>= </a:t>
            </a:r>
            <a:endParaRPr lang="ru-RU" b="1" i="1" dirty="0">
              <a:latin typeface="Book Antiqua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857884" y="3429000"/>
            <a:ext cx="10086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Book Antiqua" pitchFamily="18" charset="0"/>
              </a:rPr>
              <a:t>v</a:t>
            </a:r>
            <a:r>
              <a:rPr lang="ru-RU" sz="2000" b="1" i="1" baseline="-26000" dirty="0" err="1" smtClean="0">
                <a:latin typeface="Book Antiqua" pitchFamily="18" charset="0"/>
              </a:rPr>
              <a:t>х</a:t>
            </a:r>
            <a:r>
              <a:rPr lang="ru-RU" sz="2000" b="1" i="1" dirty="0" smtClean="0">
                <a:latin typeface="Book Antiqua" pitchFamily="18" charset="0"/>
              </a:rPr>
              <a:t> + </a:t>
            </a:r>
            <a:r>
              <a:rPr lang="en-US" sz="2000" b="1" i="1" dirty="0" smtClean="0">
                <a:latin typeface="Book Antiqua" pitchFamily="18" charset="0"/>
              </a:rPr>
              <a:t>v</a:t>
            </a:r>
            <a:r>
              <a:rPr lang="ru-RU" sz="2000" b="1" i="1" baseline="-26000" dirty="0" smtClean="0">
                <a:latin typeface="Book Antiqua" pitchFamily="18" charset="0"/>
              </a:rPr>
              <a:t>0</a:t>
            </a:r>
            <a:r>
              <a:rPr lang="ru-RU" sz="2000" b="1" i="1" baseline="-20000" dirty="0" smtClean="0">
                <a:latin typeface="Book Antiqua" pitchFamily="18" charset="0"/>
              </a:rPr>
              <a:t>х</a:t>
            </a:r>
            <a:endParaRPr lang="ru-RU" sz="2000" b="1" i="1" baseline="-20000" dirty="0">
              <a:latin typeface="Book Antiqua" pitchFamily="18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6786578" y="3643314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Book Antiqua" pitchFamily="18" charset="0"/>
              </a:rPr>
              <a:t>t</a:t>
            </a:r>
            <a:endParaRPr lang="ru-RU" dirty="0"/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>
            <a:off x="5857884" y="3857628"/>
            <a:ext cx="951151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6143636" y="38576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7000892" y="3643314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Book Antiqua" pitchFamily="18" charset="0"/>
              </a:rPr>
              <a:t>=</a:t>
            </a:r>
            <a:endParaRPr lang="ru-RU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7358082" y="3500438"/>
            <a:ext cx="1208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Book Antiqua" pitchFamily="18" charset="0"/>
              </a:rPr>
              <a:t>2</a:t>
            </a:r>
            <a:r>
              <a:rPr lang="en-US" b="1" i="1" dirty="0" smtClean="0">
                <a:latin typeface="Book Antiqua" pitchFamily="18" charset="0"/>
              </a:rPr>
              <a:t>v</a:t>
            </a:r>
            <a:r>
              <a:rPr lang="ru-RU" b="1" i="1" baseline="-22000" dirty="0" smtClean="0">
                <a:latin typeface="Book Antiqua" pitchFamily="18" charset="0"/>
              </a:rPr>
              <a:t>0 </a:t>
            </a:r>
            <a:r>
              <a:rPr lang="en-US" b="1" i="1" baseline="-16000" dirty="0" smtClean="0">
                <a:latin typeface="Book Antiqua" pitchFamily="18" charset="0"/>
              </a:rPr>
              <a:t>x</a:t>
            </a:r>
            <a:r>
              <a:rPr lang="ru-RU" i="1" dirty="0" smtClean="0">
                <a:latin typeface="Book Antiqua" pitchFamily="18" charset="0"/>
              </a:rPr>
              <a:t> +</a:t>
            </a:r>
            <a:r>
              <a:rPr lang="en-US" b="1" i="1" dirty="0" smtClean="0">
                <a:latin typeface="Book Antiqua" pitchFamily="18" charset="0"/>
              </a:rPr>
              <a:t> a</a:t>
            </a:r>
            <a:r>
              <a:rPr lang="ru-RU" b="1" i="1" baseline="-22000" dirty="0" err="1" smtClean="0">
                <a:latin typeface="Book Antiqua" pitchFamily="18" charset="0"/>
              </a:rPr>
              <a:t>х</a:t>
            </a:r>
            <a:r>
              <a:rPr lang="ru-RU" b="1" i="1" baseline="-22000" dirty="0" smtClean="0">
                <a:latin typeface="Book Antiqua" pitchFamily="18" charset="0"/>
              </a:rPr>
              <a:t> </a:t>
            </a:r>
            <a:r>
              <a:rPr lang="en-US" b="1" i="1" dirty="0" smtClean="0">
                <a:latin typeface="Book Antiqua" pitchFamily="18" charset="0"/>
              </a:rPr>
              <a:t>t</a:t>
            </a:r>
            <a:endParaRPr lang="ru-RU" dirty="0"/>
          </a:p>
        </p:txBody>
      </p:sp>
      <p:sp>
        <p:nvSpPr>
          <p:cNvPr id="101" name="TextBox 100"/>
          <p:cNvSpPr txBox="1"/>
          <p:nvPr/>
        </p:nvSpPr>
        <p:spPr>
          <a:xfrm>
            <a:off x="7786710" y="38576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>
            <a:off x="7429520" y="3857628"/>
            <a:ext cx="107157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Прямоугольник 103"/>
          <p:cNvSpPr/>
          <p:nvPr/>
        </p:nvSpPr>
        <p:spPr>
          <a:xfrm>
            <a:off x="8501090" y="3643314"/>
            <a:ext cx="2744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latin typeface="Book Antiqua" pitchFamily="18" charset="0"/>
              </a:rPr>
              <a:t>t</a:t>
            </a:r>
            <a:endParaRPr lang="ru-RU" dirty="0"/>
          </a:p>
        </p:txBody>
      </p:sp>
      <p:sp>
        <p:nvSpPr>
          <p:cNvPr id="116" name="Скругленный прямоугольник 115"/>
          <p:cNvSpPr/>
          <p:nvPr/>
        </p:nvSpPr>
        <p:spPr>
          <a:xfrm>
            <a:off x="5214942" y="4214818"/>
            <a:ext cx="2143140" cy="71438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17" name="Группа 116"/>
          <p:cNvGrpSpPr/>
          <p:nvPr/>
        </p:nvGrpSpPr>
        <p:grpSpPr>
          <a:xfrm>
            <a:off x="5286380" y="4214818"/>
            <a:ext cx="1997241" cy="850762"/>
            <a:chOff x="5929322" y="4500570"/>
            <a:chExt cx="1997241" cy="850762"/>
          </a:xfrm>
        </p:grpSpPr>
        <p:cxnSp>
          <p:nvCxnSpPr>
            <p:cNvPr id="118" name="Прямая соединительная линия 117"/>
            <p:cNvCxnSpPr/>
            <p:nvPr/>
          </p:nvCxnSpPr>
          <p:spPr>
            <a:xfrm>
              <a:off x="7358082" y="4857760"/>
              <a:ext cx="42862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Прямоугольник 118"/>
            <p:cNvSpPr/>
            <p:nvPr/>
          </p:nvSpPr>
          <p:spPr>
            <a:xfrm>
              <a:off x="5929322" y="4643446"/>
              <a:ext cx="1435008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i="1" dirty="0" smtClean="0">
                  <a:latin typeface="Book Antiqua" pitchFamily="18" charset="0"/>
                </a:rPr>
                <a:t>S</a:t>
              </a:r>
              <a:r>
                <a:rPr lang="ru-RU" sz="2000" b="1" i="1" dirty="0" smtClean="0">
                  <a:latin typeface="Book Antiqua" pitchFamily="18" charset="0"/>
                </a:rPr>
                <a:t> </a:t>
              </a:r>
              <a:r>
                <a:rPr lang="en-US" sz="2000" b="1" i="1" baseline="-18000" dirty="0" smtClean="0">
                  <a:latin typeface="Book Antiqua" pitchFamily="18" charset="0"/>
                </a:rPr>
                <a:t>x</a:t>
              </a:r>
              <a:r>
                <a:rPr lang="ru-RU" sz="2000" b="1" i="1" baseline="-18000" dirty="0" smtClean="0">
                  <a:latin typeface="Book Antiqua" pitchFamily="18" charset="0"/>
                </a:rPr>
                <a:t> </a:t>
              </a:r>
              <a:r>
                <a:rPr lang="ru-RU" sz="2000" b="1" i="1" dirty="0" smtClean="0">
                  <a:latin typeface="Book Antiqua" pitchFamily="18" charset="0"/>
                </a:rPr>
                <a:t>= </a:t>
              </a:r>
              <a:r>
                <a:rPr lang="en-US" sz="2000" b="1" i="1" dirty="0" smtClean="0">
                  <a:latin typeface="Book Antiqua" pitchFamily="18" charset="0"/>
                </a:rPr>
                <a:t>v</a:t>
              </a:r>
              <a:r>
                <a:rPr lang="ru-RU" sz="2000" b="1" i="1" baseline="-22000" dirty="0" smtClean="0">
                  <a:latin typeface="Book Antiqua" pitchFamily="18" charset="0"/>
                </a:rPr>
                <a:t>0</a:t>
              </a:r>
              <a:r>
                <a:rPr lang="en-US" sz="2000" b="1" i="1" baseline="-16000" dirty="0" smtClean="0">
                  <a:latin typeface="Book Antiqua" pitchFamily="18" charset="0"/>
                </a:rPr>
                <a:t>x</a:t>
              </a:r>
              <a:r>
                <a:rPr lang="en-US" sz="2000" b="1" i="1" dirty="0" smtClean="0">
                  <a:latin typeface="Book Antiqua" pitchFamily="18" charset="0"/>
                </a:rPr>
                <a:t> t</a:t>
              </a:r>
              <a:r>
                <a:rPr lang="ru-RU" sz="2000" i="1" dirty="0" smtClean="0">
                  <a:latin typeface="Book Antiqua" pitchFamily="18" charset="0"/>
                </a:rPr>
                <a:t> +</a:t>
              </a:r>
              <a:endParaRPr lang="ru-RU" sz="2000" dirty="0" smtClean="0"/>
            </a:p>
            <a:p>
              <a:r>
                <a:rPr lang="ru-RU" sz="2000" b="1" i="1" dirty="0" smtClean="0">
                  <a:latin typeface="Book Antiqua" pitchFamily="18" charset="0"/>
                </a:rPr>
                <a:t> </a:t>
              </a:r>
              <a:endParaRPr lang="ru-RU" sz="2000" b="1" i="1" dirty="0">
                <a:latin typeface="Book Antiqua" pitchFamily="18" charset="0"/>
              </a:endParaRPr>
            </a:p>
          </p:txBody>
        </p:sp>
        <p:sp>
          <p:nvSpPr>
            <p:cNvPr id="120" name="Прямоугольник 119"/>
            <p:cNvSpPr/>
            <p:nvPr/>
          </p:nvSpPr>
          <p:spPr>
            <a:xfrm>
              <a:off x="7286644" y="4500570"/>
              <a:ext cx="63991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i="1" dirty="0" smtClean="0">
                  <a:latin typeface="Book Antiqua" pitchFamily="18" charset="0"/>
                </a:rPr>
                <a:t>a</a:t>
              </a:r>
              <a:r>
                <a:rPr lang="ru-RU" sz="2000" b="1" i="1" baseline="-22000" dirty="0" err="1" smtClean="0">
                  <a:latin typeface="Book Antiqua" pitchFamily="18" charset="0"/>
                </a:rPr>
                <a:t>х</a:t>
              </a:r>
              <a:r>
                <a:rPr lang="ru-RU" sz="2000" b="1" i="1" baseline="-22000" dirty="0" smtClean="0">
                  <a:latin typeface="Book Antiqua" pitchFamily="18" charset="0"/>
                </a:rPr>
                <a:t> </a:t>
              </a:r>
              <a:r>
                <a:rPr lang="en-US" sz="2000" b="1" i="1" dirty="0" smtClean="0">
                  <a:latin typeface="Book Antiqua" pitchFamily="18" charset="0"/>
                </a:rPr>
                <a:t>t</a:t>
              </a:r>
              <a:r>
                <a:rPr lang="ru-RU" sz="2000" b="1" i="1" baseline="30000" dirty="0" smtClean="0">
                  <a:latin typeface="Book Antiqua" pitchFamily="18" charset="0"/>
                </a:rPr>
                <a:t>2</a:t>
              </a:r>
              <a:endParaRPr lang="ru-RU" sz="2000" baseline="30000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7429520" y="485776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/>
                <a:t>2</a:t>
              </a:r>
              <a:endParaRPr lang="ru-RU" sz="2000" dirty="0"/>
            </a:p>
          </p:txBody>
        </p:sp>
      </p:grpSp>
      <p:sp>
        <p:nvSpPr>
          <p:cNvPr id="122" name="TextBox 121"/>
          <p:cNvSpPr txBox="1"/>
          <p:nvPr/>
        </p:nvSpPr>
        <p:spPr>
          <a:xfrm>
            <a:off x="4857752" y="5000636"/>
            <a:ext cx="4163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  Тогда формула  координаты имеет вид:</a:t>
            </a:r>
            <a:endParaRPr lang="ru-RU" dirty="0"/>
          </a:p>
        </p:txBody>
      </p:sp>
      <p:sp>
        <p:nvSpPr>
          <p:cNvPr id="135" name="Скругленный прямоугольник 134"/>
          <p:cNvSpPr/>
          <p:nvPr/>
        </p:nvSpPr>
        <p:spPr>
          <a:xfrm>
            <a:off x="4857752" y="5429264"/>
            <a:ext cx="2286016" cy="71438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6" name="Группа 135"/>
          <p:cNvGrpSpPr/>
          <p:nvPr/>
        </p:nvGrpSpPr>
        <p:grpSpPr>
          <a:xfrm>
            <a:off x="4786314" y="5429264"/>
            <a:ext cx="2354431" cy="850762"/>
            <a:chOff x="5572132" y="4500570"/>
            <a:chExt cx="2354431" cy="850762"/>
          </a:xfrm>
        </p:grpSpPr>
        <p:cxnSp>
          <p:nvCxnSpPr>
            <p:cNvPr id="137" name="Прямая соединительная линия 136"/>
            <p:cNvCxnSpPr/>
            <p:nvPr/>
          </p:nvCxnSpPr>
          <p:spPr>
            <a:xfrm>
              <a:off x="7358082" y="4857760"/>
              <a:ext cx="42862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Прямоугольник 137"/>
            <p:cNvSpPr/>
            <p:nvPr/>
          </p:nvSpPr>
          <p:spPr>
            <a:xfrm>
              <a:off x="5572132" y="4643446"/>
              <a:ext cx="214314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="1" i="1" dirty="0" smtClean="0">
                  <a:latin typeface="Book Antiqua" pitchFamily="18" charset="0"/>
                </a:rPr>
                <a:t> x = x</a:t>
              </a:r>
              <a:r>
                <a:rPr lang="en-US" sz="2000" b="1" i="1" baseline="-25000" dirty="0" smtClean="0">
                  <a:latin typeface="Book Antiqua" pitchFamily="18" charset="0"/>
                </a:rPr>
                <a:t>0</a:t>
              </a:r>
              <a:r>
                <a:rPr lang="en-US" sz="2000" b="1" i="1" dirty="0" smtClean="0">
                  <a:latin typeface="Book Antiqua" pitchFamily="18" charset="0"/>
                </a:rPr>
                <a:t> + v</a:t>
              </a:r>
              <a:r>
                <a:rPr lang="ru-RU" sz="2000" b="1" i="1" baseline="-22000" dirty="0" smtClean="0">
                  <a:latin typeface="Book Antiqua" pitchFamily="18" charset="0"/>
                </a:rPr>
                <a:t>0</a:t>
              </a:r>
              <a:r>
                <a:rPr lang="en-US" sz="2000" b="1" i="1" baseline="-16000" dirty="0" smtClean="0">
                  <a:latin typeface="Book Antiqua" pitchFamily="18" charset="0"/>
                </a:rPr>
                <a:t>x</a:t>
              </a:r>
              <a:r>
                <a:rPr lang="en-US" sz="2000" b="1" i="1" dirty="0" smtClean="0">
                  <a:latin typeface="Book Antiqua" pitchFamily="18" charset="0"/>
                </a:rPr>
                <a:t> t</a:t>
              </a:r>
              <a:r>
                <a:rPr lang="ru-RU" sz="2000" i="1" dirty="0" smtClean="0">
                  <a:latin typeface="Book Antiqua" pitchFamily="18" charset="0"/>
                </a:rPr>
                <a:t> +</a:t>
              </a:r>
              <a:endParaRPr lang="ru-RU" sz="2000" dirty="0" smtClean="0"/>
            </a:p>
            <a:p>
              <a:r>
                <a:rPr lang="ru-RU" sz="2000" b="1" i="1" dirty="0" smtClean="0">
                  <a:latin typeface="Book Antiqua" pitchFamily="18" charset="0"/>
                </a:rPr>
                <a:t> </a:t>
              </a:r>
              <a:endParaRPr lang="ru-RU" sz="2000" b="1" i="1" dirty="0">
                <a:latin typeface="Book Antiqua" pitchFamily="18" charset="0"/>
              </a:endParaRPr>
            </a:p>
          </p:txBody>
        </p:sp>
        <p:sp>
          <p:nvSpPr>
            <p:cNvPr id="139" name="Прямоугольник 138"/>
            <p:cNvSpPr/>
            <p:nvPr/>
          </p:nvSpPr>
          <p:spPr>
            <a:xfrm>
              <a:off x="7286644" y="4500570"/>
              <a:ext cx="63991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i="1" dirty="0" smtClean="0">
                  <a:latin typeface="Book Antiqua" pitchFamily="18" charset="0"/>
                </a:rPr>
                <a:t>a</a:t>
              </a:r>
              <a:r>
                <a:rPr lang="ru-RU" sz="2000" b="1" i="1" baseline="-22000" dirty="0" err="1" smtClean="0">
                  <a:latin typeface="Book Antiqua" pitchFamily="18" charset="0"/>
                </a:rPr>
                <a:t>х</a:t>
              </a:r>
              <a:r>
                <a:rPr lang="ru-RU" sz="2000" b="1" i="1" baseline="-22000" dirty="0" smtClean="0">
                  <a:latin typeface="Book Antiqua" pitchFamily="18" charset="0"/>
                </a:rPr>
                <a:t> </a:t>
              </a:r>
              <a:r>
                <a:rPr lang="en-US" sz="2000" b="1" i="1" dirty="0" smtClean="0">
                  <a:latin typeface="Book Antiqua" pitchFamily="18" charset="0"/>
                </a:rPr>
                <a:t>t</a:t>
              </a:r>
              <a:r>
                <a:rPr lang="ru-RU" sz="2000" b="1" i="1" baseline="30000" dirty="0" smtClean="0">
                  <a:latin typeface="Book Antiqua" pitchFamily="18" charset="0"/>
                </a:rPr>
                <a:t>2</a:t>
              </a:r>
              <a:endParaRPr lang="ru-RU" sz="2000" baseline="30000" dirty="0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7429520" y="485776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/>
                <a:t>2</a:t>
              </a:r>
              <a:endParaRPr lang="ru-RU" sz="2000" dirty="0"/>
            </a:p>
          </p:txBody>
        </p:sp>
      </p:grpSp>
      <p:sp>
        <p:nvSpPr>
          <p:cNvPr id="141" name="Скругленный прямоугольник 140"/>
          <p:cNvSpPr/>
          <p:nvPr/>
        </p:nvSpPr>
        <p:spPr>
          <a:xfrm>
            <a:off x="7500958" y="4214818"/>
            <a:ext cx="1428760" cy="71438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2" name="Группа 141"/>
          <p:cNvGrpSpPr/>
          <p:nvPr/>
        </p:nvGrpSpPr>
        <p:grpSpPr>
          <a:xfrm>
            <a:off x="7572396" y="4214818"/>
            <a:ext cx="1282861" cy="850762"/>
            <a:chOff x="5929322" y="4500570"/>
            <a:chExt cx="1282861" cy="850762"/>
          </a:xfrm>
        </p:grpSpPr>
        <p:cxnSp>
          <p:nvCxnSpPr>
            <p:cNvPr id="143" name="Прямая соединительная линия 142"/>
            <p:cNvCxnSpPr/>
            <p:nvPr/>
          </p:nvCxnSpPr>
          <p:spPr>
            <a:xfrm>
              <a:off x="6643702" y="4857760"/>
              <a:ext cx="42862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Прямоугольник 143"/>
            <p:cNvSpPr/>
            <p:nvPr/>
          </p:nvSpPr>
          <p:spPr>
            <a:xfrm>
              <a:off x="5929322" y="4643446"/>
              <a:ext cx="739305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i="1" dirty="0" smtClean="0">
                  <a:latin typeface="Book Antiqua" pitchFamily="18" charset="0"/>
                </a:rPr>
                <a:t>S</a:t>
              </a:r>
              <a:r>
                <a:rPr lang="ru-RU" sz="2000" b="1" i="1" dirty="0" smtClean="0">
                  <a:latin typeface="Book Antiqua" pitchFamily="18" charset="0"/>
                </a:rPr>
                <a:t> </a:t>
              </a:r>
              <a:r>
                <a:rPr lang="en-US" sz="2000" b="1" i="1" baseline="-18000" dirty="0" smtClean="0">
                  <a:latin typeface="Book Antiqua" pitchFamily="18" charset="0"/>
                </a:rPr>
                <a:t>x</a:t>
              </a:r>
              <a:r>
                <a:rPr lang="ru-RU" sz="2000" b="1" i="1" baseline="-18000" dirty="0" smtClean="0">
                  <a:latin typeface="Book Antiqua" pitchFamily="18" charset="0"/>
                </a:rPr>
                <a:t> </a:t>
              </a:r>
              <a:r>
                <a:rPr lang="ru-RU" sz="2000" b="1" i="1" dirty="0" smtClean="0">
                  <a:latin typeface="Book Antiqua" pitchFamily="18" charset="0"/>
                </a:rPr>
                <a:t>= </a:t>
              </a:r>
              <a:endParaRPr lang="ru-RU" sz="2000" dirty="0" smtClean="0"/>
            </a:p>
            <a:p>
              <a:r>
                <a:rPr lang="ru-RU" sz="2000" b="1" i="1" dirty="0" smtClean="0">
                  <a:latin typeface="Book Antiqua" pitchFamily="18" charset="0"/>
                </a:rPr>
                <a:t> </a:t>
              </a:r>
              <a:endParaRPr lang="ru-RU" sz="2000" b="1" i="1" dirty="0">
                <a:latin typeface="Book Antiqua" pitchFamily="18" charset="0"/>
              </a:endParaRPr>
            </a:p>
          </p:txBody>
        </p:sp>
        <p:sp>
          <p:nvSpPr>
            <p:cNvPr id="145" name="Прямоугольник 144"/>
            <p:cNvSpPr/>
            <p:nvPr/>
          </p:nvSpPr>
          <p:spPr>
            <a:xfrm>
              <a:off x="6572264" y="4500570"/>
              <a:ext cx="63991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i="1" dirty="0" smtClean="0">
                  <a:latin typeface="Book Antiqua" pitchFamily="18" charset="0"/>
                </a:rPr>
                <a:t>a</a:t>
              </a:r>
              <a:r>
                <a:rPr lang="ru-RU" sz="2000" b="1" i="1" baseline="-22000" dirty="0" err="1" smtClean="0">
                  <a:latin typeface="Book Antiqua" pitchFamily="18" charset="0"/>
                </a:rPr>
                <a:t>х</a:t>
              </a:r>
              <a:r>
                <a:rPr lang="ru-RU" sz="2000" b="1" i="1" baseline="-22000" dirty="0" smtClean="0">
                  <a:latin typeface="Book Antiqua" pitchFamily="18" charset="0"/>
                </a:rPr>
                <a:t> </a:t>
              </a:r>
              <a:r>
                <a:rPr lang="en-US" sz="2000" b="1" i="1" dirty="0" smtClean="0">
                  <a:latin typeface="Book Antiqua" pitchFamily="18" charset="0"/>
                </a:rPr>
                <a:t>t</a:t>
              </a:r>
              <a:r>
                <a:rPr lang="ru-RU" sz="2000" b="1" i="1" baseline="30000" dirty="0" smtClean="0">
                  <a:latin typeface="Book Antiqua" pitchFamily="18" charset="0"/>
                </a:rPr>
                <a:t>2</a:t>
              </a:r>
              <a:endParaRPr lang="ru-RU" sz="2000" baseline="30000" dirty="0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6643702" y="485776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/>
                <a:t>2</a:t>
              </a:r>
              <a:endParaRPr lang="ru-RU" sz="2000" dirty="0"/>
            </a:p>
          </p:txBody>
        </p:sp>
      </p:grpSp>
      <p:sp>
        <p:nvSpPr>
          <p:cNvPr id="147" name="Скругленный прямоугольник 146"/>
          <p:cNvSpPr/>
          <p:nvPr/>
        </p:nvSpPr>
        <p:spPr>
          <a:xfrm>
            <a:off x="7286644" y="5429264"/>
            <a:ext cx="1714512" cy="71438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8" name="Группа 147"/>
          <p:cNvGrpSpPr/>
          <p:nvPr/>
        </p:nvGrpSpPr>
        <p:grpSpPr>
          <a:xfrm>
            <a:off x="6357950" y="5429264"/>
            <a:ext cx="2571736" cy="850762"/>
            <a:chOff x="5354827" y="4500570"/>
            <a:chExt cx="2571736" cy="850762"/>
          </a:xfrm>
        </p:grpSpPr>
        <p:cxnSp>
          <p:nvCxnSpPr>
            <p:cNvPr id="149" name="Прямая соединительная линия 148"/>
            <p:cNvCxnSpPr/>
            <p:nvPr/>
          </p:nvCxnSpPr>
          <p:spPr>
            <a:xfrm>
              <a:off x="7358082" y="4857760"/>
              <a:ext cx="42862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Прямоугольник 149"/>
            <p:cNvSpPr/>
            <p:nvPr/>
          </p:nvSpPr>
          <p:spPr>
            <a:xfrm>
              <a:off x="5354827" y="4643446"/>
              <a:ext cx="214314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="1" i="1" dirty="0" smtClean="0">
                  <a:latin typeface="Book Antiqua" pitchFamily="18" charset="0"/>
                </a:rPr>
                <a:t> </a:t>
              </a:r>
              <a:r>
                <a:rPr lang="ru-RU" sz="2000" b="1" i="1" dirty="0" smtClean="0">
                  <a:latin typeface="Book Antiqua" pitchFamily="18" charset="0"/>
                </a:rPr>
                <a:t>              </a:t>
              </a:r>
              <a:r>
                <a:rPr lang="en-US" sz="2000" b="1" i="1" dirty="0" smtClean="0">
                  <a:latin typeface="Book Antiqua" pitchFamily="18" charset="0"/>
                </a:rPr>
                <a:t>x = x</a:t>
              </a:r>
              <a:r>
                <a:rPr lang="en-US" sz="2000" b="1" i="1" baseline="-25000" dirty="0" smtClean="0">
                  <a:latin typeface="Book Antiqua" pitchFamily="18" charset="0"/>
                </a:rPr>
                <a:t>0</a:t>
              </a:r>
              <a:r>
                <a:rPr lang="en-US" sz="2000" b="1" i="1" dirty="0" smtClean="0">
                  <a:latin typeface="Book Antiqua" pitchFamily="18" charset="0"/>
                </a:rPr>
                <a:t> </a:t>
              </a:r>
              <a:r>
                <a:rPr lang="ru-RU" sz="2000" i="1" dirty="0" smtClean="0">
                  <a:latin typeface="Book Antiqua" pitchFamily="18" charset="0"/>
                </a:rPr>
                <a:t>+</a:t>
              </a:r>
              <a:endParaRPr lang="ru-RU" sz="2000" dirty="0" smtClean="0"/>
            </a:p>
            <a:p>
              <a:r>
                <a:rPr lang="ru-RU" sz="2000" b="1" i="1" dirty="0" smtClean="0">
                  <a:latin typeface="Book Antiqua" pitchFamily="18" charset="0"/>
                </a:rPr>
                <a:t> </a:t>
              </a:r>
              <a:endParaRPr lang="ru-RU" sz="2000" b="1" i="1" dirty="0">
                <a:latin typeface="Book Antiqua" pitchFamily="18" charset="0"/>
              </a:endParaRPr>
            </a:p>
          </p:txBody>
        </p:sp>
        <p:sp>
          <p:nvSpPr>
            <p:cNvPr id="151" name="Прямоугольник 150"/>
            <p:cNvSpPr/>
            <p:nvPr/>
          </p:nvSpPr>
          <p:spPr>
            <a:xfrm>
              <a:off x="7286644" y="4500570"/>
              <a:ext cx="63991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i="1" dirty="0" smtClean="0">
                  <a:latin typeface="Book Antiqua" pitchFamily="18" charset="0"/>
                </a:rPr>
                <a:t>a</a:t>
              </a:r>
              <a:r>
                <a:rPr lang="ru-RU" sz="2000" b="1" i="1" baseline="-22000" dirty="0" err="1" smtClean="0">
                  <a:latin typeface="Book Antiqua" pitchFamily="18" charset="0"/>
                </a:rPr>
                <a:t>х</a:t>
              </a:r>
              <a:r>
                <a:rPr lang="ru-RU" sz="2000" b="1" i="1" baseline="-22000" dirty="0" smtClean="0">
                  <a:latin typeface="Book Antiqua" pitchFamily="18" charset="0"/>
                </a:rPr>
                <a:t> </a:t>
              </a:r>
              <a:r>
                <a:rPr lang="en-US" sz="2000" b="1" i="1" dirty="0" smtClean="0">
                  <a:latin typeface="Book Antiqua" pitchFamily="18" charset="0"/>
                </a:rPr>
                <a:t>t</a:t>
              </a:r>
              <a:r>
                <a:rPr lang="ru-RU" sz="2000" b="1" i="1" baseline="30000" dirty="0" smtClean="0">
                  <a:latin typeface="Book Antiqua" pitchFamily="18" charset="0"/>
                </a:rPr>
                <a:t>2</a:t>
              </a:r>
              <a:endParaRPr lang="ru-RU" sz="2000" baseline="30000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7429520" y="485776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/>
                <a:t>2</a:t>
              </a:r>
              <a:endParaRPr lang="ru-RU" sz="2000" dirty="0"/>
            </a:p>
          </p:txBody>
        </p:sp>
      </p:grpSp>
      <p:cxnSp>
        <p:nvCxnSpPr>
          <p:cNvPr id="154" name="Прямая соединительная линия 153"/>
          <p:cNvCxnSpPr/>
          <p:nvPr/>
        </p:nvCxnSpPr>
        <p:spPr>
          <a:xfrm flipV="1">
            <a:off x="642910" y="3071810"/>
            <a:ext cx="3786214" cy="1404400"/>
          </a:xfrm>
          <a:prstGeom prst="line">
            <a:avLst/>
          </a:prstGeom>
          <a:ln w="63500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Прямоугольный треугольник 155"/>
          <p:cNvSpPr/>
          <p:nvPr/>
        </p:nvSpPr>
        <p:spPr>
          <a:xfrm flipH="1">
            <a:off x="642910" y="3071810"/>
            <a:ext cx="3786214" cy="1428760"/>
          </a:xfrm>
          <a:prstGeom prst="rtTriangle">
            <a:avLst/>
          </a:prstGeom>
          <a:solidFill>
            <a:srgbClr val="92D05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428596" y="5000636"/>
            <a:ext cx="4286280" cy="1285884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TextBox 157"/>
          <p:cNvSpPr txBox="1"/>
          <p:nvPr/>
        </p:nvSpPr>
        <p:spPr>
          <a:xfrm>
            <a:off x="428596" y="5000636"/>
            <a:ext cx="439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Если тело движется из состояния покоя,</a:t>
            </a:r>
          </a:p>
          <a:p>
            <a:pPr algn="ctr"/>
            <a:r>
              <a:rPr lang="ru-RU" dirty="0" smtClean="0"/>
              <a:t>график  проходит через начало координат,</a:t>
            </a:r>
          </a:p>
          <a:p>
            <a:pPr algn="ctr"/>
            <a:r>
              <a:rPr lang="ru-RU" dirty="0" smtClean="0"/>
              <a:t>фигура под графиком – треугольник , формула принимает вид</a:t>
            </a:r>
            <a:endParaRPr lang="ru-RU" dirty="0"/>
          </a:p>
        </p:txBody>
      </p:sp>
      <p:sp>
        <p:nvSpPr>
          <p:cNvPr id="159" name="Прямоугольник 158"/>
          <p:cNvSpPr/>
          <p:nvPr/>
        </p:nvSpPr>
        <p:spPr>
          <a:xfrm rot="20286088">
            <a:off x="1731423" y="2283899"/>
            <a:ext cx="15985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latin typeface="Book Antiqua" pitchFamily="18" charset="0"/>
              </a:rPr>
              <a:t>v</a:t>
            </a:r>
            <a:r>
              <a:rPr lang="en-US" sz="2000" b="1" i="1" baseline="-16000" dirty="0" smtClean="0">
                <a:latin typeface="Book Antiqua" pitchFamily="18" charset="0"/>
              </a:rPr>
              <a:t>x </a:t>
            </a:r>
            <a:r>
              <a:rPr lang="en-US" sz="2000" b="1" i="1" dirty="0" smtClean="0">
                <a:latin typeface="Book Antiqua" pitchFamily="18" charset="0"/>
              </a:rPr>
              <a:t>= v</a:t>
            </a:r>
            <a:r>
              <a:rPr lang="ru-RU" sz="2000" b="1" i="1" baseline="-22000" dirty="0" smtClean="0">
                <a:latin typeface="Book Antiqua" pitchFamily="18" charset="0"/>
              </a:rPr>
              <a:t>0</a:t>
            </a:r>
            <a:r>
              <a:rPr lang="en-US" sz="2000" b="1" i="1" baseline="-16000" dirty="0" smtClean="0">
                <a:latin typeface="Book Antiqua" pitchFamily="18" charset="0"/>
              </a:rPr>
              <a:t>x</a:t>
            </a:r>
            <a:r>
              <a:rPr lang="ru-RU" sz="2000" i="1" dirty="0" smtClean="0">
                <a:latin typeface="Book Antiqua" pitchFamily="18" charset="0"/>
              </a:rPr>
              <a:t> +</a:t>
            </a:r>
            <a:r>
              <a:rPr lang="en-US" sz="2000" b="1" i="1" dirty="0" smtClean="0">
                <a:latin typeface="Book Antiqua" pitchFamily="18" charset="0"/>
              </a:rPr>
              <a:t> a</a:t>
            </a:r>
            <a:r>
              <a:rPr lang="ru-RU" sz="2000" b="1" i="1" baseline="-22000" dirty="0" smtClean="0">
                <a:latin typeface="Book Antiqua" pitchFamily="18" charset="0"/>
              </a:rPr>
              <a:t>х</a:t>
            </a:r>
            <a:r>
              <a:rPr lang="en-US" sz="2000" b="1" i="1" dirty="0" smtClean="0">
                <a:latin typeface="Book Antiqua" pitchFamily="18" charset="0"/>
              </a:rPr>
              <a:t>t</a:t>
            </a:r>
            <a:endParaRPr lang="ru-RU" sz="2000" b="1" i="1" baseline="-18000" dirty="0">
              <a:latin typeface="Book Antiqua" pitchFamily="18" charset="0"/>
            </a:endParaRPr>
          </a:p>
        </p:txBody>
      </p:sp>
      <p:sp>
        <p:nvSpPr>
          <p:cNvPr id="162" name="Правая фигурная скобка 161"/>
          <p:cNvSpPr/>
          <p:nvPr/>
        </p:nvSpPr>
        <p:spPr>
          <a:xfrm rot="10800000">
            <a:off x="4214810" y="2071678"/>
            <a:ext cx="214314" cy="1428760"/>
          </a:xfrm>
          <a:prstGeom prst="rightBrace">
            <a:avLst>
              <a:gd name="adj1" fmla="val 90555"/>
              <a:gd name="adj2" fmla="val 49167"/>
            </a:avLst>
          </a:prstGeom>
          <a:ln w="222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Прямоугольник 162"/>
          <p:cNvSpPr/>
          <p:nvPr/>
        </p:nvSpPr>
        <p:spPr>
          <a:xfrm>
            <a:off x="3714744" y="2571744"/>
            <a:ext cx="518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Book Antiqua" pitchFamily="18" charset="0"/>
              </a:rPr>
              <a:t>a</a:t>
            </a:r>
            <a:r>
              <a:rPr lang="ru-RU" b="1" i="1" baseline="-22000" dirty="0" err="1" smtClean="0">
                <a:latin typeface="Book Antiqua" pitchFamily="18" charset="0"/>
              </a:rPr>
              <a:t>х</a:t>
            </a:r>
            <a:r>
              <a:rPr lang="ru-RU" b="1" i="1" baseline="-22000" dirty="0" smtClean="0">
                <a:latin typeface="Book Antiqua" pitchFamily="18" charset="0"/>
              </a:rPr>
              <a:t> </a:t>
            </a:r>
            <a:r>
              <a:rPr lang="en-US" b="1" i="1" dirty="0" smtClean="0">
                <a:latin typeface="Book Antiqua" pitchFamily="18" charset="0"/>
              </a:rPr>
              <a:t>t</a:t>
            </a:r>
            <a:endParaRPr lang="ru-RU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3643306" y="3714752"/>
            <a:ext cx="518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Book Antiqua" pitchFamily="18" charset="0"/>
              </a:rPr>
              <a:t>a</a:t>
            </a:r>
            <a:r>
              <a:rPr lang="ru-RU" b="1" i="1" baseline="-22000" dirty="0" err="1" smtClean="0">
                <a:latin typeface="Book Antiqua" pitchFamily="18" charset="0"/>
              </a:rPr>
              <a:t>х</a:t>
            </a:r>
            <a:r>
              <a:rPr lang="ru-RU" b="1" i="1" baseline="-22000" dirty="0" smtClean="0">
                <a:latin typeface="Book Antiqua" pitchFamily="18" charset="0"/>
              </a:rPr>
              <a:t> </a:t>
            </a:r>
            <a:r>
              <a:rPr lang="en-US" b="1" i="1" dirty="0" smtClean="0">
                <a:latin typeface="Book Antiqua" pitchFamily="18" charset="0"/>
              </a:rPr>
              <a:t>t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000"/>
                            </p:stCondLst>
                            <p:childTnLst>
                              <p:par>
                                <p:cTn id="1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64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33333E-6 L 0.00225 -0.14652 " pathEditMode="relative" rAng="0" ptsTypes="AA">
                                      <p:cBhvr>
                                        <p:cTn id="169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000"/>
                            </p:stCondLst>
                            <p:childTnLst>
                              <p:par>
                                <p:cTn id="1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000"/>
                            </p:stCondLst>
                            <p:childTnLst>
                              <p:par>
                                <p:cTn id="176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7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9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5000"/>
                            </p:stCondLst>
                            <p:childTnLst>
                              <p:par>
                                <p:cTn id="181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5 -0.15717 L 0.00225 0.00047 " pathEditMode="relative" rAng="0" ptsTypes="AA">
                                      <p:cBhvr>
                                        <p:cTn id="182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9"/>
                                    </p:animMotion>
                                  </p:childTnLst>
                                </p:cTn>
                              </p:par>
                              <p:par>
                                <p:cTn id="183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 L -0.00399 0.1463 " pathEditMode="relative" rAng="0" ptsTypes="AA">
                                      <p:cBhvr>
                                        <p:cTn id="184" dur="2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73"/>
                                    </p:animMotion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500"/>
                            </p:stCondLst>
                            <p:childTnLst>
                              <p:par>
                                <p:cTn id="202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0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7" grpId="0" animBg="1"/>
      <p:bldP spid="77" grpId="1" animBg="1"/>
      <p:bldP spid="78" grpId="0" animBg="1"/>
      <p:bldP spid="78" grpId="1" animBg="1"/>
      <p:bldP spid="79" grpId="0"/>
      <p:bldP spid="80" grpId="0"/>
      <p:bldP spid="82" grpId="0"/>
      <p:bldP spid="83" grpId="0" animBg="1"/>
      <p:bldP spid="84" grpId="0" animBg="1"/>
      <p:bldP spid="85" grpId="0"/>
      <p:bldP spid="86" grpId="0"/>
      <p:bldP spid="87" grpId="0"/>
      <p:bldP spid="88" grpId="0" animBg="1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8" grpId="0"/>
      <p:bldP spid="99" grpId="0"/>
      <p:bldP spid="100" grpId="0"/>
      <p:bldP spid="101" grpId="0"/>
      <p:bldP spid="104" grpId="0"/>
      <p:bldP spid="116" grpId="0" animBg="1"/>
      <p:bldP spid="122" grpId="0"/>
      <p:bldP spid="122" grpId="1"/>
      <p:bldP spid="135" grpId="0" animBg="1"/>
      <p:bldP spid="141" grpId="0" animBg="1"/>
      <p:bldP spid="147" grpId="0" animBg="1"/>
      <p:bldP spid="156" grpId="0" animBg="1"/>
      <p:bldP spid="156" grpId="2" animBg="1"/>
      <p:bldP spid="156" grpId="3" animBg="1"/>
      <p:bldP spid="157" grpId="0" animBg="1"/>
      <p:bldP spid="158" grpId="0"/>
      <p:bldP spid="159" grpId="0"/>
      <p:bldP spid="162" grpId="0" animBg="1"/>
      <p:bldP spid="162" grpId="1" animBg="1"/>
      <p:bldP spid="162" grpId="2" animBg="1"/>
      <p:bldP spid="163" grpId="0"/>
      <p:bldP spid="163" grpId="1"/>
      <p:bldP spid="163" grpId="2"/>
      <p:bldP spid="1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"/>
          <p:cNvGrpSpPr/>
          <p:nvPr/>
        </p:nvGrpSpPr>
        <p:grpSpPr>
          <a:xfrm>
            <a:off x="142844" y="285728"/>
            <a:ext cx="857256" cy="642942"/>
            <a:chOff x="142844" y="214290"/>
            <a:chExt cx="1571636" cy="1209104"/>
          </a:xfrm>
        </p:grpSpPr>
        <p:sp>
          <p:nvSpPr>
            <p:cNvPr id="9" name="Овал 8"/>
            <p:cNvSpPr/>
            <p:nvPr/>
          </p:nvSpPr>
          <p:spPr>
            <a:xfrm>
              <a:off x="142844" y="857232"/>
              <a:ext cx="1571636" cy="42862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714348" y="214290"/>
              <a:ext cx="857256" cy="857256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Равнобедренный треугольник 10"/>
            <p:cNvSpPr/>
            <p:nvPr/>
          </p:nvSpPr>
          <p:spPr>
            <a:xfrm rot="14284651">
              <a:off x="257518" y="566138"/>
              <a:ext cx="928694" cy="785818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2" name="Прямая соединительная линия 11"/>
          <p:cNvCxnSpPr/>
          <p:nvPr/>
        </p:nvCxnSpPr>
        <p:spPr>
          <a:xfrm>
            <a:off x="428596" y="1142984"/>
            <a:ext cx="8286808" cy="1588"/>
          </a:xfrm>
          <a:prstGeom prst="line">
            <a:avLst/>
          </a:prstGeom>
          <a:ln w="127000" cmpd="tri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00034" y="6357958"/>
            <a:ext cx="8215370" cy="1588"/>
          </a:xfrm>
          <a:prstGeom prst="line">
            <a:avLst/>
          </a:prstGeom>
          <a:ln w="88900" cmpd="thickThin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00100" y="357166"/>
            <a:ext cx="80287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+mj-lt"/>
              </a:rPr>
              <a:t>Некоторые важные зависимости между величинами</a:t>
            </a:r>
            <a:endParaRPr lang="ru-RU" sz="2400" b="1" dirty="0">
              <a:latin typeface="+mj-lt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71472" y="2071678"/>
            <a:ext cx="1428760" cy="71438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0" name="Группа 19"/>
          <p:cNvGrpSpPr/>
          <p:nvPr/>
        </p:nvGrpSpPr>
        <p:grpSpPr>
          <a:xfrm>
            <a:off x="642910" y="2071678"/>
            <a:ext cx="1197902" cy="850762"/>
            <a:chOff x="5929322" y="4500570"/>
            <a:chExt cx="1197902" cy="850762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>
              <a:off x="6643702" y="4857760"/>
              <a:ext cx="42862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Прямоугольник 21"/>
            <p:cNvSpPr/>
            <p:nvPr/>
          </p:nvSpPr>
          <p:spPr>
            <a:xfrm>
              <a:off x="5929322" y="4643446"/>
              <a:ext cx="654346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i="1" dirty="0" smtClean="0">
                  <a:latin typeface="Book Antiqua" pitchFamily="18" charset="0"/>
                </a:rPr>
                <a:t>S</a:t>
              </a:r>
              <a:r>
                <a:rPr lang="ru-RU" sz="2000" b="1" i="1" dirty="0" smtClean="0">
                  <a:latin typeface="Book Antiqua" pitchFamily="18" charset="0"/>
                </a:rPr>
                <a:t> </a:t>
              </a:r>
              <a:r>
                <a:rPr lang="ru-RU" sz="2000" b="1" i="1" baseline="-18000" dirty="0" smtClean="0">
                  <a:latin typeface="Book Antiqua" pitchFamily="18" charset="0"/>
                </a:rPr>
                <a:t> </a:t>
              </a:r>
              <a:r>
                <a:rPr lang="ru-RU" sz="2000" b="1" i="1" dirty="0" smtClean="0">
                  <a:latin typeface="Book Antiqua" pitchFamily="18" charset="0"/>
                </a:rPr>
                <a:t>= </a:t>
              </a:r>
              <a:endParaRPr lang="ru-RU" sz="2000" dirty="0" smtClean="0"/>
            </a:p>
            <a:p>
              <a:r>
                <a:rPr lang="ru-RU" sz="2000" b="1" i="1" dirty="0" smtClean="0">
                  <a:latin typeface="Book Antiqua" pitchFamily="18" charset="0"/>
                </a:rPr>
                <a:t> </a:t>
              </a:r>
              <a:endParaRPr lang="ru-RU" sz="2000" b="1" i="1" dirty="0">
                <a:latin typeface="Book Antiqua" pitchFamily="18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572264" y="4500570"/>
              <a:ext cx="55496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i="1" dirty="0" smtClean="0">
                  <a:latin typeface="Book Antiqua" pitchFamily="18" charset="0"/>
                </a:rPr>
                <a:t>a</a:t>
              </a:r>
              <a:r>
                <a:rPr lang="ru-RU" sz="2000" b="1" i="1" baseline="-22000" dirty="0" smtClean="0">
                  <a:latin typeface="Book Antiqua" pitchFamily="18" charset="0"/>
                </a:rPr>
                <a:t> </a:t>
              </a:r>
              <a:r>
                <a:rPr lang="en-US" sz="2000" b="1" i="1" dirty="0" smtClean="0">
                  <a:latin typeface="Book Antiqua" pitchFamily="18" charset="0"/>
                </a:rPr>
                <a:t>t</a:t>
              </a:r>
              <a:r>
                <a:rPr lang="ru-RU" sz="2000" b="1" i="1" baseline="30000" dirty="0" smtClean="0">
                  <a:latin typeface="Book Antiqua" pitchFamily="18" charset="0"/>
                </a:rPr>
                <a:t>2</a:t>
              </a:r>
              <a:endParaRPr lang="ru-RU" sz="2000" baseline="30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643702" y="485776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/>
                <a:t>2</a:t>
              </a:r>
              <a:endParaRPr lang="ru-RU" sz="2000" dirty="0"/>
            </a:p>
          </p:txBody>
        </p:sp>
      </p:grpSp>
      <p:sp>
        <p:nvSpPr>
          <p:cNvPr id="25" name="Нашивка 24"/>
          <p:cNvSpPr/>
          <p:nvPr/>
        </p:nvSpPr>
        <p:spPr>
          <a:xfrm>
            <a:off x="2285984" y="2285992"/>
            <a:ext cx="571504" cy="357190"/>
          </a:xfrm>
          <a:prstGeom prst="chevr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71802" y="1285860"/>
            <a:ext cx="574157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Из данной формулы следует, что для равноускоренного </a:t>
            </a:r>
          </a:p>
          <a:p>
            <a:pPr algn="ctr"/>
            <a:r>
              <a:rPr lang="ru-RU" dirty="0" smtClean="0"/>
              <a:t>движения </a:t>
            </a:r>
            <a:r>
              <a:rPr lang="ru-RU" u="sng" dirty="0" smtClean="0"/>
              <a:t>без начальной скорости </a:t>
            </a:r>
            <a:r>
              <a:rPr lang="ru-RU" dirty="0" smtClean="0"/>
              <a:t>путь, пройденный </a:t>
            </a:r>
          </a:p>
          <a:p>
            <a:pPr algn="ctr"/>
            <a:r>
              <a:rPr lang="ru-RU" dirty="0" smtClean="0"/>
              <a:t>телом, пропорционален квадрату времени.</a:t>
            </a:r>
          </a:p>
          <a:p>
            <a:pPr algn="ctr"/>
            <a:r>
              <a:rPr lang="ru-RU" dirty="0" smtClean="0"/>
              <a:t>Значит, пути, пройденные телом за одну,  две, три,</a:t>
            </a:r>
          </a:p>
          <a:p>
            <a:pPr algn="ctr"/>
            <a:r>
              <a:rPr lang="ru-RU" dirty="0" smtClean="0"/>
              <a:t> четыре… секунды  будут относиться как квадраты </a:t>
            </a:r>
          </a:p>
          <a:p>
            <a:pPr algn="ctr"/>
            <a:r>
              <a:rPr lang="ru-RU" dirty="0" smtClean="0"/>
              <a:t>последовательных  натуральных чисел </a:t>
            </a:r>
            <a:endParaRPr lang="ru-RU" dirty="0"/>
          </a:p>
        </p:txBody>
      </p:sp>
      <p:sp>
        <p:nvSpPr>
          <p:cNvPr id="27" name="Правая фигурная скобка 26"/>
          <p:cNvSpPr/>
          <p:nvPr/>
        </p:nvSpPr>
        <p:spPr>
          <a:xfrm rot="10800000">
            <a:off x="2928926" y="1357298"/>
            <a:ext cx="214314" cy="2071702"/>
          </a:xfrm>
          <a:prstGeom prst="rightBrace">
            <a:avLst>
              <a:gd name="adj1" fmla="val 90555"/>
              <a:gd name="adj2" fmla="val 49167"/>
            </a:avLst>
          </a:prstGeom>
          <a:ln w="222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786182" y="3000372"/>
            <a:ext cx="4214842" cy="42862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786182" y="3000372"/>
            <a:ext cx="43284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 smtClean="0">
                <a:latin typeface="Book Antiqua" pitchFamily="18" charset="0"/>
              </a:rPr>
              <a:t>  </a:t>
            </a:r>
            <a:r>
              <a:rPr lang="en-US" sz="2000" b="1" i="1" dirty="0" smtClean="0">
                <a:latin typeface="Book Antiqua" pitchFamily="18" charset="0"/>
              </a:rPr>
              <a:t>S</a:t>
            </a:r>
            <a:r>
              <a:rPr lang="ru-RU" sz="2000" b="1" i="1" baseline="-25000" dirty="0" smtClean="0">
                <a:latin typeface="Book Antiqua" pitchFamily="18" charset="0"/>
              </a:rPr>
              <a:t>1</a:t>
            </a:r>
            <a:r>
              <a:rPr lang="ru-RU" sz="2000" b="1" i="1" dirty="0" smtClean="0">
                <a:latin typeface="Book Antiqua" pitchFamily="18" charset="0"/>
              </a:rPr>
              <a:t> : </a:t>
            </a:r>
            <a:r>
              <a:rPr lang="en-US" sz="2000" b="1" i="1" dirty="0" smtClean="0">
                <a:latin typeface="Book Antiqua" pitchFamily="18" charset="0"/>
              </a:rPr>
              <a:t>S</a:t>
            </a:r>
            <a:r>
              <a:rPr lang="ru-RU" sz="2000" b="1" i="1" baseline="-25000" dirty="0" smtClean="0">
                <a:latin typeface="Book Antiqua" pitchFamily="18" charset="0"/>
              </a:rPr>
              <a:t>2</a:t>
            </a:r>
            <a:r>
              <a:rPr lang="ru-RU" sz="2000" b="1" i="1" dirty="0" smtClean="0">
                <a:latin typeface="Book Antiqua" pitchFamily="18" charset="0"/>
              </a:rPr>
              <a:t> : </a:t>
            </a:r>
            <a:r>
              <a:rPr lang="en-US" sz="2000" b="1" i="1" dirty="0" smtClean="0">
                <a:latin typeface="Book Antiqua" pitchFamily="18" charset="0"/>
              </a:rPr>
              <a:t>S</a:t>
            </a:r>
            <a:r>
              <a:rPr lang="ru-RU" sz="2000" b="1" i="1" baseline="-25000" dirty="0" smtClean="0">
                <a:latin typeface="Book Antiqua" pitchFamily="18" charset="0"/>
              </a:rPr>
              <a:t>3</a:t>
            </a:r>
            <a:r>
              <a:rPr lang="ru-RU" sz="2000" b="1" i="1" dirty="0" smtClean="0">
                <a:latin typeface="Book Antiqua" pitchFamily="18" charset="0"/>
              </a:rPr>
              <a:t> : </a:t>
            </a:r>
            <a:r>
              <a:rPr lang="en-US" sz="2000" b="1" i="1" dirty="0" smtClean="0">
                <a:latin typeface="Book Antiqua" pitchFamily="18" charset="0"/>
              </a:rPr>
              <a:t>S</a:t>
            </a:r>
            <a:r>
              <a:rPr lang="ru-RU" sz="2000" b="1" i="1" baseline="-25000" dirty="0" smtClean="0">
                <a:latin typeface="Book Antiqua" pitchFamily="18" charset="0"/>
              </a:rPr>
              <a:t>4</a:t>
            </a:r>
            <a:r>
              <a:rPr lang="ru-RU" sz="2000" b="1" i="1" dirty="0" smtClean="0">
                <a:latin typeface="Book Antiqua" pitchFamily="18" charset="0"/>
              </a:rPr>
              <a:t>  …  =  1 : 2</a:t>
            </a:r>
            <a:r>
              <a:rPr lang="ru-RU" sz="2000" b="1" i="1" baseline="30000" dirty="0" smtClean="0">
                <a:latin typeface="Book Antiqua" pitchFamily="18" charset="0"/>
              </a:rPr>
              <a:t>2 </a:t>
            </a:r>
            <a:r>
              <a:rPr lang="ru-RU" sz="2000" b="1" i="1" dirty="0" smtClean="0">
                <a:latin typeface="Book Antiqua" pitchFamily="18" charset="0"/>
              </a:rPr>
              <a:t>: 3</a:t>
            </a:r>
            <a:r>
              <a:rPr lang="ru-RU" sz="2000" b="1" i="1" baseline="30000" dirty="0" smtClean="0">
                <a:latin typeface="Book Antiqua" pitchFamily="18" charset="0"/>
              </a:rPr>
              <a:t>2 </a:t>
            </a:r>
            <a:r>
              <a:rPr lang="ru-RU" sz="2000" b="1" i="1" dirty="0" smtClean="0">
                <a:latin typeface="Book Antiqua" pitchFamily="18" charset="0"/>
              </a:rPr>
              <a:t>: 4</a:t>
            </a:r>
            <a:r>
              <a:rPr lang="ru-RU" sz="2000" b="1" i="1" baseline="30000" dirty="0" smtClean="0">
                <a:latin typeface="Book Antiqua" pitchFamily="18" charset="0"/>
              </a:rPr>
              <a:t>2 </a:t>
            </a:r>
            <a:r>
              <a:rPr lang="ru-RU" sz="2000" b="1" i="1" dirty="0" smtClean="0">
                <a:latin typeface="Book Antiqua" pitchFamily="18" charset="0"/>
              </a:rPr>
              <a:t>… </a:t>
            </a:r>
            <a:endParaRPr lang="ru-RU" sz="2000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42844" y="4214818"/>
            <a:ext cx="2143140" cy="71438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2" name="Группа 31"/>
          <p:cNvGrpSpPr/>
          <p:nvPr/>
        </p:nvGrpSpPr>
        <p:grpSpPr>
          <a:xfrm>
            <a:off x="214282" y="4214818"/>
            <a:ext cx="1997241" cy="850762"/>
            <a:chOff x="5929322" y="4500570"/>
            <a:chExt cx="1997241" cy="850762"/>
          </a:xfrm>
        </p:grpSpPr>
        <p:cxnSp>
          <p:nvCxnSpPr>
            <p:cNvPr id="33" name="Прямая соединительная линия 32"/>
            <p:cNvCxnSpPr/>
            <p:nvPr/>
          </p:nvCxnSpPr>
          <p:spPr>
            <a:xfrm>
              <a:off x="7358082" y="4857760"/>
              <a:ext cx="42862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Прямоугольник 33"/>
            <p:cNvSpPr/>
            <p:nvPr/>
          </p:nvSpPr>
          <p:spPr>
            <a:xfrm>
              <a:off x="5929322" y="4643446"/>
              <a:ext cx="1435008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i="1" dirty="0" smtClean="0">
                  <a:latin typeface="Book Antiqua" pitchFamily="18" charset="0"/>
                </a:rPr>
                <a:t>S</a:t>
              </a:r>
              <a:r>
                <a:rPr lang="ru-RU" sz="2000" b="1" i="1" dirty="0" smtClean="0">
                  <a:latin typeface="Book Antiqua" pitchFamily="18" charset="0"/>
                </a:rPr>
                <a:t> </a:t>
              </a:r>
              <a:r>
                <a:rPr lang="en-US" sz="2000" b="1" i="1" baseline="-18000" dirty="0" smtClean="0">
                  <a:latin typeface="Book Antiqua" pitchFamily="18" charset="0"/>
                </a:rPr>
                <a:t>x</a:t>
              </a:r>
              <a:r>
                <a:rPr lang="ru-RU" sz="2000" b="1" i="1" baseline="-18000" dirty="0" smtClean="0">
                  <a:latin typeface="Book Antiqua" pitchFamily="18" charset="0"/>
                </a:rPr>
                <a:t> </a:t>
              </a:r>
              <a:r>
                <a:rPr lang="ru-RU" sz="2000" b="1" i="1" dirty="0" smtClean="0">
                  <a:latin typeface="Book Antiqua" pitchFamily="18" charset="0"/>
                </a:rPr>
                <a:t>= </a:t>
              </a:r>
              <a:r>
                <a:rPr lang="en-US" sz="2000" b="1" i="1" dirty="0" smtClean="0">
                  <a:latin typeface="Book Antiqua" pitchFamily="18" charset="0"/>
                </a:rPr>
                <a:t>v</a:t>
              </a:r>
              <a:r>
                <a:rPr lang="ru-RU" sz="2000" b="1" i="1" baseline="-22000" dirty="0" smtClean="0">
                  <a:latin typeface="Book Antiqua" pitchFamily="18" charset="0"/>
                </a:rPr>
                <a:t>0</a:t>
              </a:r>
              <a:r>
                <a:rPr lang="en-US" sz="2000" b="1" i="1" baseline="-16000" dirty="0" smtClean="0">
                  <a:latin typeface="Book Antiqua" pitchFamily="18" charset="0"/>
                </a:rPr>
                <a:t>x</a:t>
              </a:r>
              <a:r>
                <a:rPr lang="en-US" sz="2000" b="1" i="1" dirty="0" smtClean="0">
                  <a:latin typeface="Book Antiqua" pitchFamily="18" charset="0"/>
                </a:rPr>
                <a:t> t</a:t>
              </a:r>
              <a:r>
                <a:rPr lang="ru-RU" sz="2000" i="1" dirty="0" smtClean="0">
                  <a:latin typeface="Book Antiqua" pitchFamily="18" charset="0"/>
                </a:rPr>
                <a:t> +</a:t>
              </a:r>
              <a:endParaRPr lang="ru-RU" sz="2000" dirty="0" smtClean="0"/>
            </a:p>
            <a:p>
              <a:r>
                <a:rPr lang="ru-RU" sz="2000" b="1" i="1" dirty="0" smtClean="0">
                  <a:latin typeface="Book Antiqua" pitchFamily="18" charset="0"/>
                </a:rPr>
                <a:t> </a:t>
              </a:r>
              <a:endParaRPr lang="ru-RU" sz="2000" b="1" i="1" dirty="0">
                <a:latin typeface="Book Antiqua" pitchFamily="18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7286644" y="4500570"/>
              <a:ext cx="63991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i="1" dirty="0" smtClean="0">
                  <a:latin typeface="Book Antiqua" pitchFamily="18" charset="0"/>
                </a:rPr>
                <a:t>a</a:t>
              </a:r>
              <a:r>
                <a:rPr lang="ru-RU" sz="2000" b="1" i="1" baseline="-22000" dirty="0" err="1" smtClean="0">
                  <a:latin typeface="Book Antiqua" pitchFamily="18" charset="0"/>
                </a:rPr>
                <a:t>х</a:t>
              </a:r>
              <a:r>
                <a:rPr lang="ru-RU" sz="2000" b="1" i="1" baseline="-22000" dirty="0" smtClean="0">
                  <a:latin typeface="Book Antiqua" pitchFamily="18" charset="0"/>
                </a:rPr>
                <a:t> </a:t>
              </a:r>
              <a:r>
                <a:rPr lang="en-US" sz="2000" b="1" i="1" dirty="0" smtClean="0">
                  <a:latin typeface="Book Antiqua" pitchFamily="18" charset="0"/>
                </a:rPr>
                <a:t>t</a:t>
              </a:r>
              <a:r>
                <a:rPr lang="ru-RU" sz="2000" b="1" i="1" baseline="30000" dirty="0" smtClean="0">
                  <a:latin typeface="Book Antiqua" pitchFamily="18" charset="0"/>
                </a:rPr>
                <a:t>2</a:t>
              </a:r>
              <a:endParaRPr lang="ru-RU" sz="2000" baseline="300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429520" y="485776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/>
                <a:t>2</a:t>
              </a:r>
              <a:endParaRPr lang="ru-RU" sz="2000" dirty="0"/>
            </a:p>
          </p:txBody>
        </p:sp>
      </p:grpSp>
      <p:sp>
        <p:nvSpPr>
          <p:cNvPr id="37" name="Нашивка 36"/>
          <p:cNvSpPr/>
          <p:nvPr/>
        </p:nvSpPr>
        <p:spPr>
          <a:xfrm>
            <a:off x="2357422" y="4357694"/>
            <a:ext cx="571504" cy="357190"/>
          </a:xfrm>
          <a:prstGeom prst="chevr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Правая фигурная скобка 37"/>
          <p:cNvSpPr/>
          <p:nvPr/>
        </p:nvSpPr>
        <p:spPr>
          <a:xfrm rot="10800000">
            <a:off x="3000364" y="3571876"/>
            <a:ext cx="214314" cy="2000264"/>
          </a:xfrm>
          <a:prstGeom prst="rightBrace">
            <a:avLst>
              <a:gd name="adj1" fmla="val 90555"/>
              <a:gd name="adj2" fmla="val 49167"/>
            </a:avLst>
          </a:prstGeom>
          <a:ln w="222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3357554" y="3643314"/>
            <a:ext cx="52852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Для любого равноускоренного движения, пути, </a:t>
            </a:r>
          </a:p>
          <a:p>
            <a:pPr algn="ctr"/>
            <a:r>
              <a:rPr lang="ru-RU" dirty="0" smtClean="0"/>
              <a:t>пройденные  телом  за любые равные промежутки </a:t>
            </a:r>
          </a:p>
          <a:p>
            <a:pPr algn="ctr"/>
            <a:r>
              <a:rPr lang="ru-RU" dirty="0" smtClean="0"/>
              <a:t>времени, будут  относиться  как  последовательный</a:t>
            </a:r>
          </a:p>
          <a:p>
            <a:pPr algn="ctr"/>
            <a:r>
              <a:rPr lang="ru-RU" dirty="0" smtClean="0"/>
              <a:t>ряд нечетных чисел </a:t>
            </a:r>
            <a:endParaRPr lang="ru-RU" dirty="0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571868" y="5000636"/>
            <a:ext cx="4929222" cy="42862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643306" y="5000636"/>
            <a:ext cx="48577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Book Antiqua" pitchFamily="18" charset="0"/>
              </a:rPr>
              <a:t>  </a:t>
            </a:r>
            <a:r>
              <a:rPr lang="en-US" sz="2000" b="1" i="1" dirty="0" smtClean="0">
                <a:latin typeface="Book Antiqua" pitchFamily="18" charset="0"/>
              </a:rPr>
              <a:t>S</a:t>
            </a:r>
            <a:r>
              <a:rPr lang="ru-RU" sz="2000" b="1" i="1" baseline="-25000" dirty="0" smtClean="0">
                <a:latin typeface="Book Antiqua" pitchFamily="18" charset="0"/>
              </a:rPr>
              <a:t>1-ю</a:t>
            </a:r>
            <a:r>
              <a:rPr lang="ru-RU" sz="2000" b="1" i="1" dirty="0" smtClean="0">
                <a:latin typeface="Book Antiqua" pitchFamily="18" charset="0"/>
              </a:rPr>
              <a:t> : </a:t>
            </a:r>
            <a:r>
              <a:rPr lang="en-US" sz="2000" b="1" i="1" dirty="0" smtClean="0">
                <a:latin typeface="Book Antiqua" pitchFamily="18" charset="0"/>
              </a:rPr>
              <a:t>S</a:t>
            </a:r>
            <a:r>
              <a:rPr lang="ru-RU" sz="2000" b="1" i="1" baseline="-25000" dirty="0" smtClean="0">
                <a:latin typeface="Book Antiqua" pitchFamily="18" charset="0"/>
              </a:rPr>
              <a:t>2-ю</a:t>
            </a:r>
            <a:r>
              <a:rPr lang="ru-RU" sz="2000" b="1" i="1" dirty="0" smtClean="0">
                <a:latin typeface="Book Antiqua" pitchFamily="18" charset="0"/>
              </a:rPr>
              <a:t> : </a:t>
            </a:r>
            <a:r>
              <a:rPr lang="en-US" sz="2000" b="1" i="1" dirty="0" smtClean="0">
                <a:latin typeface="Book Antiqua" pitchFamily="18" charset="0"/>
              </a:rPr>
              <a:t>S</a:t>
            </a:r>
            <a:r>
              <a:rPr lang="ru-RU" sz="2000" b="1" i="1" baseline="-25000" dirty="0" smtClean="0">
                <a:latin typeface="Book Antiqua" pitchFamily="18" charset="0"/>
              </a:rPr>
              <a:t>3-ю</a:t>
            </a:r>
            <a:r>
              <a:rPr lang="ru-RU" sz="2000" b="1" i="1" dirty="0" smtClean="0">
                <a:latin typeface="Book Antiqua" pitchFamily="18" charset="0"/>
              </a:rPr>
              <a:t> : </a:t>
            </a:r>
            <a:r>
              <a:rPr lang="en-US" sz="2000" b="1" i="1" dirty="0" smtClean="0">
                <a:latin typeface="Book Antiqua" pitchFamily="18" charset="0"/>
              </a:rPr>
              <a:t> S</a:t>
            </a:r>
            <a:r>
              <a:rPr lang="ru-RU" sz="2000" b="1" i="1" baseline="-25000" dirty="0" smtClean="0">
                <a:latin typeface="Book Antiqua" pitchFamily="18" charset="0"/>
              </a:rPr>
              <a:t>4-ю</a:t>
            </a:r>
            <a:r>
              <a:rPr lang="ru-RU" sz="2000" b="1" i="1" dirty="0" smtClean="0">
                <a:latin typeface="Book Antiqua" pitchFamily="18" charset="0"/>
              </a:rPr>
              <a:t>  …=  1 : 3</a:t>
            </a:r>
            <a:r>
              <a:rPr lang="ru-RU" sz="2000" b="1" i="1" baseline="30000" dirty="0" smtClean="0">
                <a:latin typeface="Book Antiqua" pitchFamily="18" charset="0"/>
              </a:rPr>
              <a:t> </a:t>
            </a:r>
            <a:r>
              <a:rPr lang="ru-RU" sz="2000" b="1" i="1" dirty="0" smtClean="0">
                <a:latin typeface="Book Antiqua" pitchFamily="18" charset="0"/>
              </a:rPr>
              <a:t>: 5</a:t>
            </a:r>
            <a:r>
              <a:rPr lang="ru-RU" sz="2000" b="1" i="1" baseline="30000" dirty="0" smtClean="0">
                <a:latin typeface="Book Antiqua" pitchFamily="18" charset="0"/>
              </a:rPr>
              <a:t> </a:t>
            </a:r>
            <a:r>
              <a:rPr lang="ru-RU" sz="2000" b="1" i="1" dirty="0" smtClean="0">
                <a:latin typeface="Book Antiqua" pitchFamily="18" charset="0"/>
              </a:rPr>
              <a:t>: 7</a:t>
            </a:r>
            <a:r>
              <a:rPr lang="ru-RU" sz="2000" b="1" i="1" baseline="30000" dirty="0" smtClean="0">
                <a:latin typeface="Book Antiqua" pitchFamily="18" charset="0"/>
              </a:rPr>
              <a:t> </a:t>
            </a:r>
            <a:r>
              <a:rPr lang="ru-RU" sz="2000" b="1" i="1" dirty="0" smtClean="0">
                <a:latin typeface="Book Antiqua" pitchFamily="18" charset="0"/>
              </a:rPr>
              <a:t>… </a:t>
            </a:r>
            <a:endParaRPr lang="ru-RU" sz="2000" dirty="0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57158" y="5429264"/>
            <a:ext cx="1714512" cy="71438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5" name="Группа 44"/>
          <p:cNvGrpSpPr/>
          <p:nvPr/>
        </p:nvGrpSpPr>
        <p:grpSpPr>
          <a:xfrm>
            <a:off x="357158" y="5429264"/>
            <a:ext cx="1621792" cy="726522"/>
            <a:chOff x="1500166" y="4286256"/>
            <a:chExt cx="1621792" cy="726522"/>
          </a:xfrm>
        </p:grpSpPr>
        <p:sp>
          <p:nvSpPr>
            <p:cNvPr id="46" name="Прямоугольник 45"/>
            <p:cNvSpPr/>
            <p:nvPr/>
          </p:nvSpPr>
          <p:spPr>
            <a:xfrm>
              <a:off x="1500166" y="4500570"/>
              <a:ext cx="60625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i="1" dirty="0" smtClean="0">
                  <a:latin typeface="Book Antiqua" pitchFamily="18" charset="0"/>
                </a:rPr>
                <a:t>S</a:t>
              </a:r>
              <a:r>
                <a:rPr lang="ru-RU" b="1" i="1" dirty="0" smtClean="0">
                  <a:latin typeface="Book Antiqua" pitchFamily="18" charset="0"/>
                </a:rPr>
                <a:t> </a:t>
              </a:r>
              <a:r>
                <a:rPr lang="ru-RU" b="1" i="1" baseline="-18000" dirty="0" smtClean="0">
                  <a:latin typeface="Book Antiqua" pitchFamily="18" charset="0"/>
                </a:rPr>
                <a:t> </a:t>
              </a:r>
              <a:r>
                <a:rPr lang="ru-RU" b="1" i="1" dirty="0" smtClean="0">
                  <a:latin typeface="Book Antiqua" pitchFamily="18" charset="0"/>
                </a:rPr>
                <a:t>= </a:t>
              </a:r>
              <a:endParaRPr lang="ru-RU" dirty="0"/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2071670" y="4286256"/>
              <a:ext cx="10502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i="1" dirty="0" smtClean="0">
                  <a:latin typeface="Book Antiqua" pitchFamily="18" charset="0"/>
                </a:rPr>
                <a:t>v</a:t>
              </a:r>
              <a:r>
                <a:rPr lang="ru-RU" b="1" i="1" baseline="-26000" dirty="0" smtClean="0">
                  <a:latin typeface="Book Antiqua" pitchFamily="18" charset="0"/>
                </a:rPr>
                <a:t> </a:t>
              </a:r>
              <a:r>
                <a:rPr lang="ru-RU" b="1" i="1" baseline="30000" dirty="0" smtClean="0">
                  <a:latin typeface="Book Antiqua" pitchFamily="18" charset="0"/>
                </a:rPr>
                <a:t>2</a:t>
              </a:r>
              <a:r>
                <a:rPr lang="ru-RU" b="1" i="1" baseline="-26000" dirty="0" smtClean="0">
                  <a:latin typeface="Book Antiqua" pitchFamily="18" charset="0"/>
                </a:rPr>
                <a:t> </a:t>
              </a:r>
              <a:r>
                <a:rPr lang="ru-RU" b="1" i="1" dirty="0" smtClean="0">
                  <a:latin typeface="Book Antiqua" pitchFamily="18" charset="0"/>
                </a:rPr>
                <a:t> - </a:t>
              </a:r>
              <a:r>
                <a:rPr lang="en-US" b="1" i="1" dirty="0" smtClean="0">
                  <a:latin typeface="Book Antiqua" pitchFamily="18" charset="0"/>
                </a:rPr>
                <a:t>v</a:t>
              </a:r>
              <a:r>
                <a:rPr lang="ru-RU" b="1" i="1" baseline="-26000" dirty="0" smtClean="0">
                  <a:latin typeface="Book Antiqua" pitchFamily="18" charset="0"/>
                </a:rPr>
                <a:t>0</a:t>
              </a:r>
              <a:r>
                <a:rPr lang="ru-RU" b="1" i="1" dirty="0" smtClean="0">
                  <a:latin typeface="Book Antiqua" pitchFamily="18" charset="0"/>
                </a:rPr>
                <a:t> </a:t>
              </a:r>
              <a:r>
                <a:rPr lang="ru-RU" b="1" i="1" baseline="30000" dirty="0" smtClean="0">
                  <a:latin typeface="Book Antiqua" pitchFamily="18" charset="0"/>
                </a:rPr>
                <a:t>2</a:t>
              </a:r>
              <a:r>
                <a:rPr lang="ru-RU" b="1" i="1" baseline="-26000" dirty="0" smtClean="0">
                  <a:latin typeface="Book Antiqua" pitchFamily="18" charset="0"/>
                </a:rPr>
                <a:t> </a:t>
              </a:r>
              <a:endParaRPr lang="ru-RU" dirty="0"/>
            </a:p>
          </p:txBody>
        </p:sp>
        <p:cxnSp>
          <p:nvCxnSpPr>
            <p:cNvPr id="48" name="Прямая соединительная линия 47"/>
            <p:cNvCxnSpPr/>
            <p:nvPr/>
          </p:nvCxnSpPr>
          <p:spPr>
            <a:xfrm>
              <a:off x="2071670" y="4643446"/>
              <a:ext cx="951151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2357422" y="4643446"/>
              <a:ext cx="4042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2</a:t>
              </a:r>
              <a:r>
                <a:rPr lang="ru-RU" i="1" dirty="0" smtClean="0">
                  <a:latin typeface="Book Antiqua" pitchFamily="18" charset="0"/>
                </a:rPr>
                <a:t>а</a:t>
              </a:r>
              <a:endParaRPr lang="ru-RU" dirty="0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2357422" y="5643578"/>
            <a:ext cx="4501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Формула   перемещения без учета времени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5" grpId="0" animBg="1"/>
      <p:bldP spid="26" grpId="0"/>
      <p:bldP spid="27" grpId="0" animBg="1"/>
      <p:bldP spid="29" grpId="0" animBg="1"/>
      <p:bldP spid="30" grpId="0"/>
      <p:bldP spid="31" grpId="0" animBg="1"/>
      <p:bldP spid="37" grpId="0" animBg="1"/>
      <p:bldP spid="38" grpId="0" animBg="1"/>
      <p:bldP spid="39" grpId="0"/>
      <p:bldP spid="40" grpId="0" animBg="1"/>
      <p:bldP spid="41" grpId="0"/>
      <p:bldP spid="42" grpId="0" animBg="1"/>
      <p:bldP spid="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"/>
          <p:cNvGrpSpPr/>
          <p:nvPr/>
        </p:nvGrpSpPr>
        <p:grpSpPr>
          <a:xfrm>
            <a:off x="357158" y="285728"/>
            <a:ext cx="857256" cy="642942"/>
            <a:chOff x="142844" y="214290"/>
            <a:chExt cx="1571636" cy="1209104"/>
          </a:xfrm>
        </p:grpSpPr>
        <p:sp>
          <p:nvSpPr>
            <p:cNvPr id="9" name="Овал 8"/>
            <p:cNvSpPr/>
            <p:nvPr/>
          </p:nvSpPr>
          <p:spPr>
            <a:xfrm>
              <a:off x="142844" y="857232"/>
              <a:ext cx="1571636" cy="42862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714348" y="214290"/>
              <a:ext cx="857256" cy="857256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Равнобедренный треугольник 10"/>
            <p:cNvSpPr/>
            <p:nvPr/>
          </p:nvSpPr>
          <p:spPr>
            <a:xfrm rot="14284651">
              <a:off x="257518" y="566138"/>
              <a:ext cx="928694" cy="785818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2" name="Прямая соединительная линия 11"/>
          <p:cNvCxnSpPr/>
          <p:nvPr/>
        </p:nvCxnSpPr>
        <p:spPr>
          <a:xfrm>
            <a:off x="428596" y="1142984"/>
            <a:ext cx="8286808" cy="1588"/>
          </a:xfrm>
          <a:prstGeom prst="line">
            <a:avLst/>
          </a:prstGeom>
          <a:ln w="127000" cmpd="tri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00034" y="6357958"/>
            <a:ext cx="8215370" cy="1588"/>
          </a:xfrm>
          <a:prstGeom prst="line">
            <a:avLst/>
          </a:prstGeom>
          <a:ln w="88900" cmpd="thickThin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28860" y="357166"/>
            <a:ext cx="41024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+mj-lt"/>
              </a:rPr>
              <a:t> </a:t>
            </a:r>
            <a:r>
              <a:rPr lang="ru-RU" sz="2800" b="1" dirty="0" smtClean="0">
                <a:latin typeface="+mj-lt"/>
              </a:rPr>
              <a:t>Вспомним  изученное </a:t>
            </a:r>
            <a:endParaRPr lang="ru-RU" sz="2800" b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00100" y="1285860"/>
            <a:ext cx="73767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  Как называется движение, при котором скорость изменяется ?</a:t>
            </a:r>
            <a:endParaRPr lang="ru-RU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071538" y="1643050"/>
            <a:ext cx="72598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  Скорость тела в данный момент времени или в данной точке</a:t>
            </a:r>
          </a:p>
          <a:p>
            <a:pPr algn="ctr"/>
            <a:r>
              <a:rPr lang="ru-RU" sz="2000" b="1" dirty="0" smtClean="0"/>
              <a:t> траектории называется </a:t>
            </a:r>
            <a:endParaRPr lang="ru-RU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214414" y="2285992"/>
            <a:ext cx="69320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  Что можно сказать о направлении мгновенной скорости ? </a:t>
            </a:r>
            <a:endParaRPr lang="ru-RU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142976" y="2714620"/>
            <a:ext cx="73389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 Движение, при котором скорость тела за равные промежутки </a:t>
            </a:r>
          </a:p>
          <a:p>
            <a:pPr algn="ctr"/>
            <a:r>
              <a:rPr lang="ru-RU" sz="2000" b="1" dirty="0" smtClean="0"/>
              <a:t>времени изменяется одинаково называется</a:t>
            </a:r>
            <a:endParaRPr lang="ru-RU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142976" y="3429000"/>
            <a:ext cx="72897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  </a:t>
            </a:r>
            <a:r>
              <a:rPr lang="ru-RU" sz="2000" b="1" dirty="0" smtClean="0"/>
              <a:t>Дайте определение ускорения тела. Единицы ускорения в СИ.</a:t>
            </a:r>
            <a:endParaRPr lang="ru-RU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571604" y="3786190"/>
            <a:ext cx="66437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    Опишите характер движения тела, если известно, что   </a:t>
            </a:r>
          </a:p>
          <a:p>
            <a:pPr>
              <a:buFont typeface="Arial" pitchFamily="34" charset="0"/>
              <a:buChar char="•"/>
            </a:pPr>
            <a:endParaRPr lang="ru-RU" sz="2000" b="1" i="1" dirty="0" smtClean="0"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20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643174" y="4214818"/>
            <a:ext cx="18213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v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000" b="1" i="1" baseline="-25000" dirty="0" smtClean="0">
                <a:solidFill>
                  <a:srgbClr val="002060"/>
                </a:solidFill>
                <a:latin typeface="Book Antiqua" pitchFamily="18" charset="0"/>
              </a:rPr>
              <a:t>x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&gt; 0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,  а</a:t>
            </a:r>
            <a:r>
              <a:rPr lang="en-US" sz="2000" b="1" i="1" baseline="-12000" dirty="0" smtClean="0">
                <a:solidFill>
                  <a:srgbClr val="002060"/>
                </a:solidFill>
                <a:latin typeface="Book Antiqua" pitchFamily="18" charset="0"/>
              </a:rPr>
              <a:t>x</a:t>
            </a:r>
            <a:r>
              <a:rPr lang="en-US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&gt; 0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786314" y="4214818"/>
            <a:ext cx="17203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v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000" b="1" i="1" baseline="-26000" dirty="0" smtClean="0">
                <a:solidFill>
                  <a:srgbClr val="002060"/>
                </a:solidFill>
                <a:latin typeface="Book Antiqua" pitchFamily="18" charset="0"/>
              </a:rPr>
              <a:t>x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&lt; 0,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a</a:t>
            </a:r>
            <a:r>
              <a:rPr lang="en-US" sz="2000" b="1" i="1" baseline="-12000" dirty="0" smtClean="0">
                <a:solidFill>
                  <a:srgbClr val="002060"/>
                </a:solidFill>
                <a:latin typeface="Book Antiqua" pitchFamily="18" charset="0"/>
              </a:rPr>
              <a:t>x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&gt; </a:t>
            </a:r>
            <a:r>
              <a:rPr lang="en-US" sz="2000" b="1" i="1" dirty="0" smtClean="0">
                <a:latin typeface="Book Antiqua" pitchFamily="18" charset="0"/>
              </a:rPr>
              <a:t>0</a:t>
            </a:r>
            <a:endParaRPr lang="ru-RU" sz="2000" b="1" i="1" dirty="0" smtClean="0">
              <a:latin typeface="Book Antiqua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2844" y="4572008"/>
            <a:ext cx="7114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  Опишите характер движения тела, пользуясь зависимостью</a:t>
            </a:r>
            <a:endParaRPr lang="ru-RU" sz="20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7215206" y="4572008"/>
            <a:ext cx="15504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v</a:t>
            </a:r>
            <a:r>
              <a:rPr lang="en-US" sz="2000" b="1" i="1" baseline="-16000" dirty="0" smtClean="0">
                <a:solidFill>
                  <a:srgbClr val="002060"/>
                </a:solidFill>
                <a:latin typeface="Book Antiqua" pitchFamily="18" charset="0"/>
              </a:rPr>
              <a:t>x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=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- 20 -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t</a:t>
            </a:r>
            <a:endParaRPr lang="ru-RU" sz="2000" b="1" i="1" baseline="-18000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428728" y="5072074"/>
            <a:ext cx="63157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    На каком  участке  перемещение тела наибольшее?</a:t>
            </a:r>
            <a:endParaRPr lang="ru-RU" sz="2000" b="1" dirty="0"/>
          </a:p>
        </p:txBody>
      </p:sp>
      <p:sp>
        <p:nvSpPr>
          <p:cNvPr id="103" name="TextBox 102"/>
          <p:cNvSpPr txBox="1"/>
          <p:nvPr/>
        </p:nvSpPr>
        <p:spPr>
          <a:xfrm>
            <a:off x="642910" y="5500702"/>
            <a:ext cx="80958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000" b="1" dirty="0" smtClean="0"/>
              <a:t>  Чему равен путь, пройденный  </a:t>
            </a:r>
            <a:r>
              <a:rPr lang="ru-RU" sz="2000" b="1" u="sng" dirty="0" smtClean="0"/>
              <a:t>любым телом </a:t>
            </a:r>
            <a:r>
              <a:rPr lang="ru-RU" sz="2000" b="1" dirty="0" smtClean="0"/>
              <a:t>  за</a:t>
            </a:r>
          </a:p>
          <a:p>
            <a:pPr algn="ctr"/>
            <a:r>
              <a:rPr lang="ru-RU" sz="2000" b="1" dirty="0" smtClean="0"/>
              <a:t> первую   секунду  равноускоренного движения    из состояния покоя?</a:t>
            </a:r>
            <a:endParaRPr lang="ru-RU" sz="2000" b="1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643174" y="1714488"/>
            <a:ext cx="3429024" cy="3000396"/>
          </a:xfrm>
          <a:prstGeom prst="roundRect">
            <a:avLst/>
          </a:prstGeom>
          <a:solidFill>
            <a:schemeClr val="bg1"/>
          </a:solidFill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7" name="Группа 26"/>
          <p:cNvGrpSpPr/>
          <p:nvPr/>
        </p:nvGrpSpPr>
        <p:grpSpPr>
          <a:xfrm>
            <a:off x="3143240" y="2143116"/>
            <a:ext cx="2428891" cy="2286017"/>
            <a:chOff x="142844" y="1357297"/>
            <a:chExt cx="4439360" cy="4724433"/>
          </a:xfrm>
        </p:grpSpPr>
        <p:sp>
          <p:nvSpPr>
            <p:cNvPr id="28" name="TextBox 27"/>
            <p:cNvSpPr txBox="1"/>
            <p:nvPr/>
          </p:nvSpPr>
          <p:spPr>
            <a:xfrm>
              <a:off x="1317969" y="4457707"/>
              <a:ext cx="288862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3</a:t>
              </a:r>
              <a:endParaRPr lang="ru-RU" sz="1600" b="1" dirty="0"/>
            </a:p>
          </p:txBody>
        </p:sp>
        <p:grpSp>
          <p:nvGrpSpPr>
            <p:cNvPr id="29" name="Группа 19"/>
            <p:cNvGrpSpPr/>
            <p:nvPr/>
          </p:nvGrpSpPr>
          <p:grpSpPr>
            <a:xfrm rot="16200000">
              <a:off x="-2142796" y="3643309"/>
              <a:ext cx="4714908" cy="142887"/>
              <a:chOff x="928662" y="4786322"/>
              <a:chExt cx="6500858" cy="142082"/>
            </a:xfrm>
          </p:grpSpPr>
          <p:cxnSp>
            <p:nvCxnSpPr>
              <p:cNvPr id="66" name="Прямая со стрелкой 65"/>
              <p:cNvCxnSpPr/>
              <p:nvPr/>
            </p:nvCxnSpPr>
            <p:spPr>
              <a:xfrm>
                <a:off x="928662" y="4857760"/>
                <a:ext cx="6500858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Прямая соединительная линия 66"/>
              <p:cNvCxnSpPr/>
              <p:nvPr/>
            </p:nvCxnSpPr>
            <p:spPr>
              <a:xfrm rot="5400000">
                <a:off x="858018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я соединительная линия 67"/>
              <p:cNvCxnSpPr/>
              <p:nvPr/>
            </p:nvCxnSpPr>
            <p:spPr>
              <a:xfrm rot="5400000">
                <a:off x="164383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>
              <a:xfrm rot="5400000">
                <a:off x="235821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я соединительная линия 69"/>
              <p:cNvCxnSpPr/>
              <p:nvPr/>
            </p:nvCxnSpPr>
            <p:spPr>
              <a:xfrm rot="5400000">
                <a:off x="307259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я соединительная линия 70"/>
              <p:cNvCxnSpPr/>
              <p:nvPr/>
            </p:nvCxnSpPr>
            <p:spPr>
              <a:xfrm rot="5400000">
                <a:off x="378697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единительная линия 71"/>
              <p:cNvCxnSpPr/>
              <p:nvPr/>
            </p:nvCxnSpPr>
            <p:spPr>
              <a:xfrm rot="5400000">
                <a:off x="450135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единительная линия 72"/>
              <p:cNvCxnSpPr/>
              <p:nvPr/>
            </p:nvCxnSpPr>
            <p:spPr>
              <a:xfrm rot="5400000">
                <a:off x="521573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я соединительная линия 73"/>
              <p:cNvCxnSpPr/>
              <p:nvPr/>
            </p:nvCxnSpPr>
            <p:spPr>
              <a:xfrm rot="5400000">
                <a:off x="593011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Прямая соединительная линия 74"/>
              <p:cNvCxnSpPr/>
              <p:nvPr/>
            </p:nvCxnSpPr>
            <p:spPr>
              <a:xfrm rot="5400000">
                <a:off x="664449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TextBox 29"/>
            <p:cNvSpPr txBox="1"/>
            <p:nvPr/>
          </p:nvSpPr>
          <p:spPr>
            <a:xfrm>
              <a:off x="795691" y="4457707"/>
              <a:ext cx="288862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2</a:t>
              </a:r>
              <a:endParaRPr lang="ru-RU" sz="1600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03983" y="4457707"/>
              <a:ext cx="288862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1</a:t>
              </a:r>
              <a:endParaRPr lang="ru-RU" sz="16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623664" y="4457707"/>
              <a:ext cx="288862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6</a:t>
              </a:r>
              <a:endParaRPr lang="ru-RU" sz="160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101386" y="4457707"/>
              <a:ext cx="288862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5</a:t>
              </a:r>
              <a:endParaRPr lang="ru-RU" sz="1600" b="1" dirty="0"/>
            </a:p>
          </p:txBody>
        </p:sp>
        <p:grpSp>
          <p:nvGrpSpPr>
            <p:cNvPr id="34" name="Группа 36"/>
            <p:cNvGrpSpPr/>
            <p:nvPr/>
          </p:nvGrpSpPr>
          <p:grpSpPr>
            <a:xfrm>
              <a:off x="214282" y="4427818"/>
              <a:ext cx="4143404" cy="71399"/>
              <a:chOff x="928662" y="4786322"/>
              <a:chExt cx="6500858" cy="142082"/>
            </a:xfrm>
          </p:grpSpPr>
          <p:cxnSp>
            <p:nvCxnSpPr>
              <p:cNvPr id="56" name="Прямая со стрелкой 55"/>
              <p:cNvCxnSpPr/>
              <p:nvPr/>
            </p:nvCxnSpPr>
            <p:spPr>
              <a:xfrm>
                <a:off x="928662" y="4857760"/>
                <a:ext cx="6500858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 rot="5400000">
                <a:off x="858018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 rot="5400000">
                <a:off x="164383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/>
              <p:cNvCxnSpPr/>
              <p:nvPr/>
            </p:nvCxnSpPr>
            <p:spPr>
              <a:xfrm rot="5400000">
                <a:off x="235821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 rot="5400000">
                <a:off x="307259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 rot="5400000">
                <a:off x="378697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/>
              <p:cNvCxnSpPr/>
              <p:nvPr/>
            </p:nvCxnSpPr>
            <p:spPr>
              <a:xfrm rot="5400000">
                <a:off x="450135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 rot="5400000">
                <a:off x="521573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 rot="5400000">
                <a:off x="593011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 rot="5400000">
                <a:off x="664449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Прямая соединительная линия 34"/>
            <p:cNvCxnSpPr/>
            <p:nvPr/>
          </p:nvCxnSpPr>
          <p:spPr>
            <a:xfrm>
              <a:off x="214282" y="1857364"/>
              <a:ext cx="414340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6200000" flipV="1">
              <a:off x="-1607387" y="3750471"/>
              <a:ext cx="4652994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>
              <a:off x="214282" y="2428868"/>
              <a:ext cx="414340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>
              <a:off x="285720" y="2928934"/>
              <a:ext cx="40719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>
              <a:off x="214282" y="3929066"/>
              <a:ext cx="414340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>
              <a:off x="214282" y="5000636"/>
              <a:ext cx="414340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>
              <a:off x="285720" y="6072206"/>
              <a:ext cx="40719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>
              <a:off x="214282" y="5500702"/>
              <a:ext cx="414340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rot="16200000" flipV="1">
              <a:off x="-1134335" y="3679035"/>
              <a:ext cx="4652995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16200000" flipV="1">
              <a:off x="-678693" y="3750471"/>
              <a:ext cx="4652994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 rot="16200000" flipV="1">
              <a:off x="-250065" y="3750471"/>
              <a:ext cx="4652994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rot="16200000" flipV="1">
              <a:off x="178563" y="3750471"/>
              <a:ext cx="4652994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16200000" flipV="1">
              <a:off x="693638" y="3679033"/>
              <a:ext cx="4652995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rot="16200000" flipV="1">
              <a:off x="1107257" y="3750471"/>
              <a:ext cx="4652994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16200000" flipV="1">
              <a:off x="1535885" y="3750471"/>
              <a:ext cx="4652994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668220" y="3867153"/>
              <a:ext cx="913984" cy="636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i="1" dirty="0" smtClean="0">
                  <a:latin typeface="Book Antiqua" pitchFamily="18" charset="0"/>
                </a:rPr>
                <a:t>t</a:t>
              </a:r>
              <a:r>
                <a:rPr lang="ru-RU" sz="1400" b="1" i="1" dirty="0" smtClean="0">
                  <a:latin typeface="Book Antiqua" pitchFamily="18" charset="0"/>
                </a:rPr>
                <a:t>, </a:t>
              </a:r>
              <a:r>
                <a:rPr lang="ru-RU" sz="1400" b="1" dirty="0" smtClean="0">
                  <a:latin typeface="Book Antiqua" pitchFamily="18" charset="0"/>
                </a:rPr>
                <a:t>с</a:t>
              </a:r>
              <a:r>
                <a:rPr lang="ru-RU" sz="1400" b="1" i="1" dirty="0" smtClean="0">
                  <a:latin typeface="Book Antiqua" pitchFamily="18" charset="0"/>
                </a:rPr>
                <a:t> </a:t>
              </a:r>
              <a:endParaRPr lang="ru-RU" sz="1400" b="1" i="1" dirty="0">
                <a:latin typeface="Book Antiqua" pitchFamily="18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709678" y="4457707"/>
              <a:ext cx="288862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4</a:t>
              </a:r>
              <a:endParaRPr lang="ru-RU" sz="1600" b="1" dirty="0"/>
            </a:p>
          </p:txBody>
        </p:sp>
        <p:cxnSp>
          <p:nvCxnSpPr>
            <p:cNvPr id="52" name="Прямая соединительная линия 51"/>
            <p:cNvCxnSpPr/>
            <p:nvPr/>
          </p:nvCxnSpPr>
          <p:spPr>
            <a:xfrm rot="16200000" flipV="1">
              <a:off x="2035951" y="3750471"/>
              <a:ext cx="4652994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>
              <a:off x="142844" y="1428736"/>
              <a:ext cx="42148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Овал 54"/>
            <p:cNvSpPr/>
            <p:nvPr/>
          </p:nvSpPr>
          <p:spPr>
            <a:xfrm>
              <a:off x="142844" y="1785926"/>
              <a:ext cx="142876" cy="142876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76" name="Прямая соединительная линия 75"/>
          <p:cNvCxnSpPr/>
          <p:nvPr/>
        </p:nvCxnSpPr>
        <p:spPr>
          <a:xfrm>
            <a:off x="3214678" y="3143249"/>
            <a:ext cx="2266966" cy="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5400000" flipH="1" flipV="1">
            <a:off x="3214678" y="3143249"/>
            <a:ext cx="500066" cy="50006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16200000" flipV="1">
            <a:off x="4321967" y="3250406"/>
            <a:ext cx="500066" cy="28575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3714744" y="3143249"/>
            <a:ext cx="714380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3143240" y="321468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81" name="TextBox 80"/>
          <p:cNvSpPr txBox="1"/>
          <p:nvPr/>
        </p:nvSpPr>
        <p:spPr>
          <a:xfrm>
            <a:off x="3500430" y="2857497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82" name="TextBox 81"/>
          <p:cNvSpPr txBox="1"/>
          <p:nvPr/>
        </p:nvSpPr>
        <p:spPr>
          <a:xfrm>
            <a:off x="4357686" y="2857497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83" name="TextBox 82"/>
          <p:cNvSpPr txBox="1"/>
          <p:nvPr/>
        </p:nvSpPr>
        <p:spPr>
          <a:xfrm>
            <a:off x="4643438" y="3357563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84" name="TextBox 83"/>
          <p:cNvSpPr txBox="1"/>
          <p:nvPr/>
        </p:nvSpPr>
        <p:spPr>
          <a:xfrm>
            <a:off x="3143240" y="1857364"/>
            <a:ext cx="7280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>
                <a:latin typeface="Book Antiqua" pitchFamily="18" charset="0"/>
              </a:rPr>
              <a:t>v</a:t>
            </a:r>
            <a:r>
              <a:rPr lang="ru-RU" sz="1400" b="1" i="1" baseline="-25000" dirty="0" err="1" smtClean="0">
                <a:latin typeface="Book Antiqua" pitchFamily="18" charset="0"/>
              </a:rPr>
              <a:t>х</a:t>
            </a:r>
            <a:r>
              <a:rPr lang="en-US" sz="1400" b="1" i="1" baseline="-25000" dirty="0" smtClean="0">
                <a:latin typeface="Book Antiqua" pitchFamily="18" charset="0"/>
              </a:rPr>
              <a:t> </a:t>
            </a:r>
            <a:r>
              <a:rPr lang="ru-RU" sz="1400" b="1" i="1" dirty="0" smtClean="0">
                <a:latin typeface="Book Antiqua" pitchFamily="18" charset="0"/>
              </a:rPr>
              <a:t>, </a:t>
            </a:r>
            <a:r>
              <a:rPr lang="ru-RU" sz="1400" b="1" dirty="0" smtClean="0">
                <a:latin typeface="Book Antiqua" pitchFamily="18" charset="0"/>
              </a:rPr>
              <a:t>м/с</a:t>
            </a:r>
            <a:endParaRPr lang="ru-RU" sz="1400" b="1" baseline="-180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102" grpId="0"/>
      <p:bldP spid="103" grpId="0"/>
      <p:bldP spid="26" grpId="0" animBg="1"/>
      <p:bldP spid="80" grpId="0"/>
      <p:bldP spid="81" grpId="0"/>
      <p:bldP spid="82" grpId="0"/>
      <p:bldP spid="83" grpId="0"/>
      <p:bldP spid="8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"/>
          <p:cNvGrpSpPr/>
          <p:nvPr/>
        </p:nvGrpSpPr>
        <p:grpSpPr>
          <a:xfrm>
            <a:off x="357158" y="285728"/>
            <a:ext cx="857256" cy="642942"/>
            <a:chOff x="142844" y="214290"/>
            <a:chExt cx="1571636" cy="1209104"/>
          </a:xfrm>
        </p:grpSpPr>
        <p:sp>
          <p:nvSpPr>
            <p:cNvPr id="16" name="Овал 15"/>
            <p:cNvSpPr/>
            <p:nvPr/>
          </p:nvSpPr>
          <p:spPr>
            <a:xfrm>
              <a:off x="142844" y="857232"/>
              <a:ext cx="1571636" cy="42862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714348" y="214290"/>
              <a:ext cx="857256" cy="857256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Равнобедренный треугольник 17"/>
            <p:cNvSpPr/>
            <p:nvPr/>
          </p:nvSpPr>
          <p:spPr>
            <a:xfrm rot="14284651">
              <a:off x="257518" y="566138"/>
              <a:ext cx="928694" cy="785818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9" name="Прямая соединительная линия 18"/>
          <p:cNvCxnSpPr/>
          <p:nvPr/>
        </p:nvCxnSpPr>
        <p:spPr>
          <a:xfrm>
            <a:off x="428596" y="1142984"/>
            <a:ext cx="8286808" cy="1588"/>
          </a:xfrm>
          <a:prstGeom prst="line">
            <a:avLst/>
          </a:prstGeom>
          <a:ln w="127000" cmpd="tri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00034" y="6357958"/>
            <a:ext cx="8215370" cy="1588"/>
          </a:xfrm>
          <a:prstGeom prst="line">
            <a:avLst/>
          </a:prstGeom>
          <a:ln w="88900" cmpd="thickThin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57488" y="357166"/>
            <a:ext cx="34868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+mj-lt"/>
              </a:rPr>
              <a:t>Домашнее задание</a:t>
            </a:r>
            <a:endParaRPr lang="ru-RU" sz="2800" b="1" dirty="0"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00364" y="1500174"/>
            <a:ext cx="23535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800" dirty="0" smtClean="0"/>
              <a:t>  §§ 11, 13, 14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000364" y="2000240"/>
            <a:ext cx="29101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800" dirty="0" smtClean="0"/>
              <a:t>  Упр. 3, №№ 2, 3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000364" y="2571744"/>
            <a:ext cx="4186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800" dirty="0" smtClean="0"/>
              <a:t>  График №3 ( в тетради)  </a:t>
            </a:r>
            <a:endParaRPr lang="ru-RU" sz="2800" dirty="0"/>
          </a:p>
        </p:txBody>
      </p:sp>
      <p:pic>
        <p:nvPicPr>
          <p:cNvPr id="1026" name="Picture 2" descr="C:\Documents and Settings\Admin\Рабочий стол\19380_prev_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3357562"/>
            <a:ext cx="1270000" cy="12700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1357290" y="4714884"/>
            <a:ext cx="64908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solidFill>
                  <a:schemeClr val="accent1"/>
                </a:solidFill>
                <a:latin typeface="Book Antiqua" pitchFamily="18" charset="0"/>
              </a:rPr>
              <a:t>Спасибо за работу !!!</a:t>
            </a:r>
            <a:endParaRPr lang="ru-RU" sz="4800" b="1" i="1" dirty="0">
              <a:solidFill>
                <a:schemeClr val="accent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3"/>
          <p:cNvGrpSpPr/>
          <p:nvPr/>
        </p:nvGrpSpPr>
        <p:grpSpPr>
          <a:xfrm>
            <a:off x="357158" y="285728"/>
            <a:ext cx="857256" cy="642942"/>
            <a:chOff x="142844" y="214290"/>
            <a:chExt cx="1571636" cy="1209104"/>
          </a:xfrm>
        </p:grpSpPr>
        <p:sp>
          <p:nvSpPr>
            <p:cNvPr id="16" name="Овал 15"/>
            <p:cNvSpPr/>
            <p:nvPr/>
          </p:nvSpPr>
          <p:spPr>
            <a:xfrm>
              <a:off x="142844" y="857232"/>
              <a:ext cx="1571636" cy="42862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714348" y="214290"/>
              <a:ext cx="857256" cy="857256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Равнобедренный треугольник 17"/>
            <p:cNvSpPr/>
            <p:nvPr/>
          </p:nvSpPr>
          <p:spPr>
            <a:xfrm rot="14284651">
              <a:off x="257518" y="566138"/>
              <a:ext cx="928694" cy="785818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9" name="Прямая соединительная линия 18"/>
          <p:cNvCxnSpPr/>
          <p:nvPr/>
        </p:nvCxnSpPr>
        <p:spPr>
          <a:xfrm>
            <a:off x="428596" y="1142984"/>
            <a:ext cx="8286808" cy="1588"/>
          </a:xfrm>
          <a:prstGeom prst="line">
            <a:avLst/>
          </a:prstGeom>
          <a:ln w="127000" cmpd="tri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00034" y="6357958"/>
            <a:ext cx="8215370" cy="1588"/>
          </a:xfrm>
          <a:prstGeom prst="line">
            <a:avLst/>
          </a:prstGeom>
          <a:ln w="88900" cmpd="thickThin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Box 172"/>
          <p:cNvSpPr txBox="1"/>
          <p:nvPr/>
        </p:nvSpPr>
        <p:spPr>
          <a:xfrm>
            <a:off x="2786050" y="357166"/>
            <a:ext cx="3598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+mj-lt"/>
              </a:rPr>
              <a:t>Список литературы</a:t>
            </a:r>
            <a:endParaRPr lang="ru-RU" sz="2800" b="1" dirty="0">
              <a:latin typeface="+mj-lt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0" y="1500175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000" dirty="0" smtClean="0">
                <a:latin typeface="+mj-lt"/>
              </a:rPr>
              <a:t>         Мякишев  Г. Я. Физика :  Учебник для 10 кл.  общеобразовательных учреждений / Г. Я. Мякишев, Б. Б. Буховцев, Н. Н. Сотский. – 12 изд. – М. :</a:t>
            </a:r>
          </a:p>
          <a:p>
            <a:pPr marL="457200" indent="-457200"/>
            <a:r>
              <a:rPr lang="ru-RU" sz="2000" dirty="0" smtClean="0">
                <a:latin typeface="+mj-lt"/>
              </a:rPr>
              <a:t>        Просвещение, 2004</a:t>
            </a:r>
            <a:endParaRPr lang="ru-RU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428596" y="1142984"/>
            <a:ext cx="8286808" cy="1588"/>
          </a:xfrm>
          <a:prstGeom prst="line">
            <a:avLst/>
          </a:prstGeom>
          <a:ln w="127000" cmpd="tri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2285984" y="1785926"/>
            <a:ext cx="1928826" cy="714380"/>
          </a:xfrm>
          <a:prstGeom prst="roundRect">
            <a:avLst/>
          </a:prstGeom>
          <a:noFill/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357422" y="1857364"/>
            <a:ext cx="17652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Book Antiqua" pitchFamily="18" charset="0"/>
              </a:rPr>
              <a:t> </a:t>
            </a:r>
            <a:r>
              <a:rPr lang="ru-RU" sz="2800" b="1" i="1" dirty="0" smtClean="0">
                <a:latin typeface="Book Antiqua" pitchFamily="18" charset="0"/>
              </a:rPr>
              <a:t>х</a:t>
            </a:r>
            <a:r>
              <a:rPr lang="en-US" sz="2800" b="1" i="1" dirty="0" smtClean="0">
                <a:latin typeface="Book Antiqua" pitchFamily="18" charset="0"/>
              </a:rPr>
              <a:t> = </a:t>
            </a:r>
            <a:r>
              <a:rPr lang="ru-RU" sz="2800" b="1" i="1" dirty="0" smtClean="0">
                <a:latin typeface="Book Antiqua" pitchFamily="18" charset="0"/>
              </a:rPr>
              <a:t>х</a:t>
            </a:r>
            <a:r>
              <a:rPr lang="ru-RU" sz="2400" b="1" i="1" baseline="-18000" dirty="0" smtClean="0">
                <a:latin typeface="Book Antiqua" pitchFamily="18" charset="0"/>
              </a:rPr>
              <a:t>0</a:t>
            </a:r>
            <a:r>
              <a:rPr lang="ru-RU" sz="2800" b="1" i="1" baseline="-18000" dirty="0" smtClean="0">
                <a:latin typeface="Book Antiqua" pitchFamily="18" charset="0"/>
              </a:rPr>
              <a:t> </a:t>
            </a:r>
            <a:r>
              <a:rPr lang="en-US" sz="2800" b="1" i="1" dirty="0" smtClean="0">
                <a:latin typeface="Book Antiqua" pitchFamily="18" charset="0"/>
              </a:rPr>
              <a:t>+ s</a:t>
            </a:r>
            <a:r>
              <a:rPr lang="en-US" sz="2800" b="1" i="1" baseline="-18000" dirty="0" smtClean="0">
                <a:latin typeface="Book Antiqua" pitchFamily="18" charset="0"/>
              </a:rPr>
              <a:t>x</a:t>
            </a:r>
            <a:endParaRPr lang="ru-RU" sz="2800" b="1" i="1" baseline="-18000" dirty="0">
              <a:latin typeface="Book Antiqua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14876" y="1857364"/>
            <a:ext cx="22145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latin typeface="Book Antiqua" pitchFamily="18" charset="0"/>
              </a:rPr>
              <a:t> </a:t>
            </a:r>
            <a:r>
              <a:rPr lang="en-US" sz="2800" b="1" i="1" dirty="0" smtClean="0">
                <a:latin typeface="Book Antiqua" pitchFamily="18" charset="0"/>
              </a:rPr>
              <a:t>y = y</a:t>
            </a:r>
            <a:r>
              <a:rPr lang="ru-RU" sz="2400" b="1" i="1" baseline="-18000" dirty="0" smtClean="0">
                <a:latin typeface="Book Antiqua" pitchFamily="18" charset="0"/>
              </a:rPr>
              <a:t>0</a:t>
            </a:r>
            <a:r>
              <a:rPr lang="en-US" sz="2800" b="1" i="1" dirty="0" smtClean="0">
                <a:latin typeface="Book Antiqua" pitchFamily="18" charset="0"/>
              </a:rPr>
              <a:t> + s</a:t>
            </a:r>
            <a:r>
              <a:rPr lang="en-US" sz="2800" b="1" i="1" baseline="-18000" dirty="0" smtClean="0">
                <a:latin typeface="Book Antiqua" pitchFamily="18" charset="0"/>
              </a:rPr>
              <a:t>y</a:t>
            </a:r>
            <a:endParaRPr lang="ru-RU" sz="2800" b="1" i="1" baseline="-18000" dirty="0">
              <a:latin typeface="Book Antiqu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7126" y="3429000"/>
            <a:ext cx="87868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Данные формулы могут принимать разный</a:t>
            </a:r>
            <a:r>
              <a:rPr lang="en-US" sz="2000" b="1" dirty="0" smtClean="0"/>
              <a:t> </a:t>
            </a:r>
            <a:r>
              <a:rPr lang="ru-RU" sz="2000" b="1" dirty="0" smtClean="0"/>
              <a:t>вид в зависимости от  того,  </a:t>
            </a:r>
            <a:endParaRPr lang="en-US" sz="2000" b="1" dirty="0" smtClean="0"/>
          </a:p>
          <a:p>
            <a:pPr algn="ctr"/>
            <a:r>
              <a:rPr lang="ru-RU" sz="2000" b="1" dirty="0" smtClean="0"/>
              <a:t>как движется тело.</a:t>
            </a:r>
          </a:p>
          <a:p>
            <a:pPr algn="ctr"/>
            <a:r>
              <a:rPr lang="ru-RU" sz="2000" b="1" dirty="0" smtClean="0"/>
              <a:t>Сегодня мы  узнаем, как будут</a:t>
            </a:r>
            <a:r>
              <a:rPr lang="en-US" sz="2000" b="1" dirty="0" smtClean="0"/>
              <a:t> </a:t>
            </a:r>
            <a:r>
              <a:rPr lang="ru-RU" sz="2000" b="1" dirty="0" smtClean="0"/>
              <a:t>выглядеть </a:t>
            </a:r>
            <a:r>
              <a:rPr lang="ru-RU" sz="2000" b="1" dirty="0" smtClean="0">
                <a:solidFill>
                  <a:srgbClr val="C00000"/>
                </a:solidFill>
              </a:rPr>
              <a:t>ЭТИ </a:t>
            </a:r>
            <a:r>
              <a:rPr lang="ru-RU" sz="2000" b="1" dirty="0" smtClean="0"/>
              <a:t>формулы</a:t>
            </a:r>
          </a:p>
          <a:p>
            <a:pPr algn="ctr"/>
            <a:r>
              <a:rPr lang="ru-RU" sz="2000" b="1" u="sng" dirty="0" smtClean="0">
                <a:solidFill>
                  <a:srgbClr val="C00000"/>
                </a:solidFill>
              </a:rPr>
              <a:t>для </a:t>
            </a:r>
            <a:r>
              <a:rPr lang="en-US" sz="2000" b="1" u="sng" dirty="0" smtClean="0">
                <a:solidFill>
                  <a:srgbClr val="C00000"/>
                </a:solidFill>
              </a:rPr>
              <a:t> </a:t>
            </a:r>
            <a:r>
              <a:rPr lang="ru-RU" sz="2000" b="1" u="sng" dirty="0" smtClean="0">
                <a:solidFill>
                  <a:srgbClr val="C00000"/>
                </a:solidFill>
              </a:rPr>
              <a:t>простейшего вида неравномерного прямолинейного движения</a:t>
            </a:r>
            <a:endParaRPr lang="ru-RU" sz="2000" b="1" u="sng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85852" y="0"/>
            <a:ext cx="73731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+mj-lt"/>
              </a:rPr>
              <a:t>При движении тел их скорости обычно меняются либо по модулю,</a:t>
            </a:r>
            <a:r>
              <a:rPr lang="en-US" sz="2000" b="1" dirty="0" smtClean="0">
                <a:latin typeface="+mj-lt"/>
              </a:rPr>
              <a:t> </a:t>
            </a:r>
            <a:r>
              <a:rPr lang="ru-RU" sz="2000" b="1" dirty="0" smtClean="0">
                <a:latin typeface="+mj-lt"/>
              </a:rPr>
              <a:t>либо по направлению, либо одновременно и по модулю, и по направлению. </a:t>
            </a:r>
            <a:endParaRPr lang="ru-RU" sz="2000" b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00232" y="2643182"/>
            <a:ext cx="2872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latin typeface="Book Antiqua" pitchFamily="18" charset="0"/>
              </a:rPr>
              <a:t> </a:t>
            </a:r>
            <a:endParaRPr lang="ru-RU" sz="3200" b="1" i="1" baseline="-18000" dirty="0">
              <a:latin typeface="Book Antiqua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071670" y="2643182"/>
            <a:ext cx="2143140" cy="714380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000232" y="2643182"/>
            <a:ext cx="25003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Book Antiqua" pitchFamily="18" charset="0"/>
              </a:rPr>
              <a:t> </a:t>
            </a:r>
            <a:r>
              <a:rPr lang="ru-RU" sz="2800" b="1" i="1" dirty="0" smtClean="0">
                <a:latin typeface="Book Antiqua" pitchFamily="18" charset="0"/>
              </a:rPr>
              <a:t>х</a:t>
            </a:r>
            <a:r>
              <a:rPr lang="ru-RU" sz="2800" b="1" i="1" baseline="-18000" dirty="0" smtClean="0">
                <a:latin typeface="Book Antiqua" pitchFamily="18" charset="0"/>
              </a:rPr>
              <a:t> </a:t>
            </a:r>
            <a:r>
              <a:rPr lang="en-US" sz="2800" b="1" i="1" dirty="0" smtClean="0">
                <a:latin typeface="Book Antiqua" pitchFamily="18" charset="0"/>
              </a:rPr>
              <a:t>= </a:t>
            </a:r>
            <a:r>
              <a:rPr lang="ru-RU" sz="2800" b="1" i="1" dirty="0" smtClean="0">
                <a:latin typeface="Book Antiqua" pitchFamily="18" charset="0"/>
              </a:rPr>
              <a:t>х</a:t>
            </a:r>
            <a:r>
              <a:rPr lang="ru-RU" sz="2400" b="1" i="1" baseline="-18000" dirty="0" smtClean="0">
                <a:latin typeface="Book Antiqua" pitchFamily="18" charset="0"/>
              </a:rPr>
              <a:t>0</a:t>
            </a:r>
            <a:r>
              <a:rPr lang="en-US" sz="2800" b="1" i="1" baseline="-18000" dirty="0" smtClean="0">
                <a:latin typeface="Book Antiqua" pitchFamily="18" charset="0"/>
              </a:rPr>
              <a:t> </a:t>
            </a:r>
            <a:r>
              <a:rPr lang="en-US" sz="2800" b="1" i="1" dirty="0" smtClean="0">
                <a:latin typeface="Book Antiqua" pitchFamily="18" charset="0"/>
              </a:rPr>
              <a:t>+ v</a:t>
            </a:r>
            <a:r>
              <a:rPr lang="en-US" sz="2800" b="1" i="1" baseline="-16000" dirty="0" smtClean="0">
                <a:latin typeface="Book Antiqua" pitchFamily="18" charset="0"/>
              </a:rPr>
              <a:t>x</a:t>
            </a:r>
            <a:r>
              <a:rPr lang="en-US" sz="2800" b="1" i="1" dirty="0" smtClean="0">
                <a:latin typeface="Book Antiqua" pitchFamily="18" charset="0"/>
              </a:rPr>
              <a:t> t</a:t>
            </a:r>
            <a:endParaRPr lang="ru-RU" sz="2800" b="1" i="1" dirty="0" smtClean="0">
              <a:latin typeface="Book Antiqua" pitchFamily="18" charset="0"/>
            </a:endParaRPr>
          </a:p>
          <a:p>
            <a:endParaRPr lang="ru-RU" sz="3200" b="1" i="1" dirty="0">
              <a:latin typeface="Book Antiqua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00628" y="2643182"/>
            <a:ext cx="2872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latin typeface="Book Antiqua" pitchFamily="18" charset="0"/>
              </a:rPr>
              <a:t> </a:t>
            </a:r>
            <a:endParaRPr lang="ru-RU" sz="3200" b="1" i="1" baseline="-18000" dirty="0">
              <a:latin typeface="Book Antiqua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714876" y="2643182"/>
            <a:ext cx="2286016" cy="714380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4714876" y="2643182"/>
            <a:ext cx="2571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Book Antiqua" pitchFamily="18" charset="0"/>
              </a:rPr>
              <a:t> </a:t>
            </a:r>
            <a:r>
              <a:rPr lang="en-US" sz="2800" b="1" i="1" dirty="0" smtClean="0">
                <a:latin typeface="Book Antiqua" pitchFamily="18" charset="0"/>
              </a:rPr>
              <a:t>y = y</a:t>
            </a:r>
            <a:r>
              <a:rPr lang="ru-RU" sz="2400" b="1" i="1" baseline="-18000" dirty="0" smtClean="0">
                <a:latin typeface="Book Antiqua" pitchFamily="18" charset="0"/>
              </a:rPr>
              <a:t>0</a:t>
            </a:r>
            <a:r>
              <a:rPr lang="en-US" sz="2800" b="1" i="1" baseline="-18000" dirty="0" smtClean="0">
                <a:latin typeface="Book Antiqua" pitchFamily="18" charset="0"/>
              </a:rPr>
              <a:t> </a:t>
            </a:r>
            <a:r>
              <a:rPr lang="en-US" sz="2800" b="1" i="1" dirty="0" smtClean="0">
                <a:latin typeface="Book Antiqua" pitchFamily="18" charset="0"/>
              </a:rPr>
              <a:t>+ v</a:t>
            </a:r>
            <a:r>
              <a:rPr lang="en-US" sz="2800" b="1" i="1" baseline="-16000" dirty="0" smtClean="0">
                <a:latin typeface="Book Antiqua" pitchFamily="18" charset="0"/>
              </a:rPr>
              <a:t>y</a:t>
            </a:r>
            <a:r>
              <a:rPr lang="en-US" sz="2800" b="1" i="1" dirty="0" smtClean="0">
                <a:latin typeface="Book Antiqua" pitchFamily="18" charset="0"/>
              </a:rPr>
              <a:t> t</a:t>
            </a:r>
            <a:endParaRPr lang="ru-RU" sz="2800" b="1" i="1" dirty="0" smtClean="0">
              <a:latin typeface="Book Antiqua" pitchFamily="18" charset="0"/>
            </a:endParaRPr>
          </a:p>
          <a:p>
            <a:endParaRPr lang="ru-RU" sz="3200" b="1" i="1" dirty="0">
              <a:latin typeface="Book Antiqua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14546" y="1285860"/>
            <a:ext cx="514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Нам хорошо известны следующие формулы</a:t>
            </a:r>
            <a:endParaRPr lang="ru-RU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28596" y="4786322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Для этого достаточно научиться определять  скорость   тела  в любой момент времени или его перемещение</a:t>
            </a:r>
            <a:endParaRPr lang="ru-RU" sz="2000" b="1" dirty="0"/>
          </a:p>
        </p:txBody>
      </p:sp>
      <p:pic>
        <p:nvPicPr>
          <p:cNvPr id="1026" name="Picture 2" descr="C:\Documents and Settings\Admin\Рабочий стол\Анимация\0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071802" y="5286388"/>
            <a:ext cx="1143016" cy="1143000"/>
          </a:xfrm>
          <a:prstGeom prst="rect">
            <a:avLst/>
          </a:prstGeom>
          <a:noFill/>
        </p:spPr>
      </p:pic>
      <p:cxnSp>
        <p:nvCxnSpPr>
          <p:cNvPr id="25" name="Прямая со стрелкой 24"/>
          <p:cNvCxnSpPr/>
          <p:nvPr/>
        </p:nvCxnSpPr>
        <p:spPr>
          <a:xfrm>
            <a:off x="4214810" y="5715016"/>
            <a:ext cx="928694" cy="1588"/>
          </a:xfrm>
          <a:prstGeom prst="straightConnector1">
            <a:avLst/>
          </a:prstGeom>
          <a:ln w="317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643174" y="600076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0</a:t>
            </a:r>
            <a:endParaRPr lang="ru-RU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5500694" y="5929330"/>
            <a:ext cx="4138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Book Antiqua" pitchFamily="18" charset="0"/>
              </a:rPr>
              <a:t> </a:t>
            </a:r>
            <a:r>
              <a:rPr lang="ru-RU" sz="2000" b="1" dirty="0" smtClean="0">
                <a:latin typeface="Book Antiqua" pitchFamily="18" charset="0"/>
              </a:rPr>
              <a:t>Х</a:t>
            </a:r>
            <a:endParaRPr lang="ru-RU" sz="2000" dirty="0"/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2928926" y="6215082"/>
            <a:ext cx="2643206" cy="1588"/>
          </a:xfrm>
          <a:prstGeom prst="straightConnector1">
            <a:avLst/>
          </a:prstGeom>
          <a:ln w="3492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4500562" y="5357826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latin typeface="Book Antiqua" pitchFamily="18" charset="0"/>
              </a:rPr>
              <a:t>v</a:t>
            </a:r>
            <a:endParaRPr lang="ru-RU" sz="2000" b="1" dirty="0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rot="5400000">
            <a:off x="4893471" y="5965049"/>
            <a:ext cx="500066" cy="1588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3965571" y="5965049"/>
            <a:ext cx="499272" cy="794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4214810" y="6143644"/>
            <a:ext cx="928694" cy="1588"/>
          </a:xfrm>
          <a:prstGeom prst="line">
            <a:avLst/>
          </a:prstGeom>
          <a:ln w="127000" cmpd="tri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4500562" y="5715016"/>
            <a:ext cx="4122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latin typeface="Book Antiqua" pitchFamily="18" charset="0"/>
              </a:rPr>
              <a:t>v</a:t>
            </a:r>
            <a:r>
              <a:rPr lang="en-US" sz="2000" b="1" i="1" baseline="-16000" dirty="0" smtClean="0">
                <a:latin typeface="Book Antiqua" pitchFamily="18" charset="0"/>
              </a:rPr>
              <a:t>x</a:t>
            </a:r>
            <a:endParaRPr lang="ru-RU" sz="2000" dirty="0"/>
          </a:p>
        </p:txBody>
      </p:sp>
      <p:cxnSp>
        <p:nvCxnSpPr>
          <p:cNvPr id="44" name="Прямая со стрелкой 43"/>
          <p:cNvCxnSpPr/>
          <p:nvPr/>
        </p:nvCxnSpPr>
        <p:spPr>
          <a:xfrm>
            <a:off x="4572000" y="5429264"/>
            <a:ext cx="285752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Группа 3"/>
          <p:cNvGrpSpPr/>
          <p:nvPr/>
        </p:nvGrpSpPr>
        <p:grpSpPr>
          <a:xfrm>
            <a:off x="285720" y="214290"/>
            <a:ext cx="857256" cy="642942"/>
            <a:chOff x="142844" y="214290"/>
            <a:chExt cx="1571636" cy="1209104"/>
          </a:xfrm>
        </p:grpSpPr>
        <p:sp>
          <p:nvSpPr>
            <p:cNvPr id="36" name="Овал 35"/>
            <p:cNvSpPr/>
            <p:nvPr/>
          </p:nvSpPr>
          <p:spPr>
            <a:xfrm>
              <a:off x="142844" y="857232"/>
              <a:ext cx="1571636" cy="42862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Скругленный прямоугольник 36"/>
            <p:cNvSpPr/>
            <p:nvPr/>
          </p:nvSpPr>
          <p:spPr>
            <a:xfrm>
              <a:off x="714348" y="214290"/>
              <a:ext cx="857256" cy="857256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Равнобедренный треугольник 37"/>
            <p:cNvSpPr/>
            <p:nvPr/>
          </p:nvSpPr>
          <p:spPr>
            <a:xfrm rot="14284651">
              <a:off x="257518" y="566138"/>
              <a:ext cx="928694" cy="785818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42" name="Прямая соединительная линия 41"/>
          <p:cNvCxnSpPr/>
          <p:nvPr/>
        </p:nvCxnSpPr>
        <p:spPr>
          <a:xfrm>
            <a:off x="500034" y="6357958"/>
            <a:ext cx="8215370" cy="1588"/>
          </a:xfrm>
          <a:prstGeom prst="line">
            <a:avLst/>
          </a:prstGeom>
          <a:ln w="88900" cmpd="thickThin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Скругленный прямоугольник 38"/>
          <p:cNvSpPr/>
          <p:nvPr/>
        </p:nvSpPr>
        <p:spPr>
          <a:xfrm>
            <a:off x="4714876" y="1785926"/>
            <a:ext cx="1928826" cy="714380"/>
          </a:xfrm>
          <a:prstGeom prst="roundRect">
            <a:avLst/>
          </a:prstGeom>
          <a:noFill/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3" grpId="0"/>
      <p:bldP spid="14" grpId="0" uiExpand="1" build="allAtOnce"/>
      <p:bldP spid="15" grpId="0"/>
      <p:bldP spid="17" grpId="0" animBg="1"/>
      <p:bldP spid="18" grpId="0"/>
      <p:bldP spid="20" grpId="0" animBg="1"/>
      <p:bldP spid="21" grpId="0"/>
      <p:bldP spid="22" grpId="0"/>
      <p:bldP spid="23" grpId="0"/>
      <p:bldP spid="26" grpId="0"/>
      <p:bldP spid="27" grpId="0"/>
      <p:bldP spid="31" grpId="0"/>
      <p:bldP spid="43" grpId="0"/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57224" y="0"/>
            <a:ext cx="81439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+mj-lt"/>
              </a:rPr>
              <a:t>Скорость тела в  данный  момент времени или в данной точке </a:t>
            </a:r>
          </a:p>
          <a:p>
            <a:pPr algn="ctr"/>
            <a:r>
              <a:rPr lang="ru-RU" sz="2000" b="1" dirty="0" smtClean="0">
                <a:latin typeface="+mj-lt"/>
              </a:rPr>
              <a:t>траектории   называется   </a:t>
            </a:r>
            <a:r>
              <a:rPr lang="ru-RU" sz="2000" b="1" u="sng" dirty="0" smtClean="0">
                <a:solidFill>
                  <a:srgbClr val="C00000"/>
                </a:solidFill>
                <a:latin typeface="+mj-lt"/>
              </a:rPr>
              <a:t>мгновенной скоростью.</a:t>
            </a:r>
            <a:r>
              <a:rPr lang="ru-RU" sz="2000" b="1" dirty="0" smtClean="0">
                <a:solidFill>
                  <a:srgbClr val="C00000"/>
                </a:solidFill>
                <a:latin typeface="+mj-lt"/>
              </a:rPr>
              <a:t>    </a:t>
            </a:r>
            <a:r>
              <a:rPr lang="ru-RU" sz="2000" b="1" dirty="0" smtClean="0">
                <a:latin typeface="+mj-lt"/>
              </a:rPr>
              <a:t>Она всегда </a:t>
            </a:r>
          </a:p>
          <a:p>
            <a:pPr algn="ctr"/>
            <a:r>
              <a:rPr lang="ru-RU" sz="2000" b="1" dirty="0" smtClean="0">
                <a:latin typeface="+mj-lt"/>
              </a:rPr>
              <a:t>направлена   по  касательной   к  траектории  в  данной    точке. </a:t>
            </a:r>
            <a:endParaRPr lang="ru-RU" sz="2000" dirty="0" smtClean="0">
              <a:latin typeface="+mj-lt"/>
            </a:endParaRPr>
          </a:p>
          <a:p>
            <a:pPr algn="ctr"/>
            <a:endParaRPr lang="ru-RU" sz="2000" b="1" u="sng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9978" y="2981906"/>
            <a:ext cx="3497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А </a:t>
            </a:r>
            <a:endParaRPr lang="ru-RU" sz="16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1378540" y="2981906"/>
            <a:ext cx="214314" cy="214314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1378540" y="2839030"/>
            <a:ext cx="357190" cy="357190"/>
          </a:xfrm>
          <a:prstGeom prst="line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 flipH="1" flipV="1">
            <a:off x="1092788" y="3196220"/>
            <a:ext cx="285752" cy="285752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1592854" y="2696154"/>
            <a:ext cx="285752" cy="285752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1164226" y="2981906"/>
            <a:ext cx="357190" cy="357190"/>
          </a:xfrm>
          <a:prstGeom prst="line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олилиния 16"/>
          <p:cNvSpPr/>
          <p:nvPr/>
        </p:nvSpPr>
        <p:spPr>
          <a:xfrm>
            <a:off x="1142976" y="2428868"/>
            <a:ext cx="3068444" cy="1494263"/>
          </a:xfrm>
          <a:custGeom>
            <a:avLst/>
            <a:gdLst>
              <a:gd name="connsiteX0" fmla="*/ 0 w 3068444"/>
              <a:gd name="connsiteY0" fmla="*/ 635619 h 1494263"/>
              <a:gd name="connsiteX1" fmla="*/ 479503 w 3068444"/>
              <a:gd name="connsiteY1" fmla="*/ 959005 h 1494263"/>
              <a:gd name="connsiteX2" fmla="*/ 1260088 w 3068444"/>
              <a:gd name="connsiteY2" fmla="*/ 55756 h 1494263"/>
              <a:gd name="connsiteX3" fmla="*/ 2241396 w 3068444"/>
              <a:gd name="connsiteY3" fmla="*/ 1293541 h 1494263"/>
              <a:gd name="connsiteX4" fmla="*/ 2932771 w 3068444"/>
              <a:gd name="connsiteY4" fmla="*/ 1260088 h 1494263"/>
              <a:gd name="connsiteX5" fmla="*/ 3055435 w 3068444"/>
              <a:gd name="connsiteY5" fmla="*/ 1260088 h 1494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68444" h="1494263">
                <a:moveTo>
                  <a:pt x="0" y="635619"/>
                </a:moveTo>
                <a:cubicBezTo>
                  <a:pt x="134744" y="845634"/>
                  <a:pt x="269488" y="1055649"/>
                  <a:pt x="479503" y="959005"/>
                </a:cubicBezTo>
                <a:cubicBezTo>
                  <a:pt x="689518" y="862361"/>
                  <a:pt x="966439" y="0"/>
                  <a:pt x="1260088" y="55756"/>
                </a:cubicBezTo>
                <a:cubicBezTo>
                  <a:pt x="1553737" y="111512"/>
                  <a:pt x="1962616" y="1092819"/>
                  <a:pt x="2241396" y="1293541"/>
                </a:cubicBezTo>
                <a:cubicBezTo>
                  <a:pt x="2520177" y="1494263"/>
                  <a:pt x="2797098" y="1265664"/>
                  <a:pt x="2932771" y="1260088"/>
                </a:cubicBezTo>
                <a:cubicBezTo>
                  <a:pt x="3068444" y="1254512"/>
                  <a:pt x="3061939" y="1257300"/>
                  <a:pt x="3055435" y="1260088"/>
                </a:cubicBezTo>
              </a:path>
            </a:pathLst>
          </a:cu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1449978" y="3339096"/>
            <a:ext cx="142876" cy="142876"/>
          </a:xfrm>
          <a:prstGeom prst="ellipse">
            <a:avLst/>
          </a:prstGeom>
          <a:solidFill>
            <a:schemeClr val="accent1"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3450242" y="3696286"/>
            <a:ext cx="142876" cy="142876"/>
          </a:xfrm>
          <a:prstGeom prst="ellipse">
            <a:avLst/>
          </a:prstGeom>
          <a:solidFill>
            <a:schemeClr val="accent1"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2950176" y="312478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450110" y="248184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1592854" y="3410534"/>
            <a:ext cx="1878312" cy="407704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20" idx="3"/>
          </p:cNvCxnSpPr>
          <p:nvPr/>
        </p:nvCxnSpPr>
        <p:spPr>
          <a:xfrm flipV="1">
            <a:off x="1664292" y="3246734"/>
            <a:ext cx="1306808" cy="163800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21" idx="4"/>
          </p:cNvCxnSpPr>
          <p:nvPr/>
        </p:nvCxnSpPr>
        <p:spPr>
          <a:xfrm flipV="1">
            <a:off x="1664292" y="2624716"/>
            <a:ext cx="857256" cy="735304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1714480" y="3143248"/>
            <a:ext cx="142876" cy="142876"/>
          </a:xfrm>
          <a:prstGeom prst="ellipse">
            <a:avLst/>
          </a:prstGeom>
          <a:solidFill>
            <a:schemeClr val="accent1"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1592854" y="3267658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357422" y="3643314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Book Antiqua" pitchFamily="18" charset="0"/>
              </a:rPr>
              <a:t>s</a:t>
            </a:r>
            <a:r>
              <a:rPr lang="ru-RU" b="1" i="1" baseline="-18000" dirty="0" smtClean="0">
                <a:latin typeface="Book Antiqua" pitchFamily="18" charset="0"/>
              </a:rPr>
              <a:t>1</a:t>
            </a:r>
            <a:endParaRPr lang="ru-RU" b="1" i="1" baseline="-18000" dirty="0">
              <a:latin typeface="Book Antiqua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378672" y="3267658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Book Antiqua" pitchFamily="18" charset="0"/>
              </a:rPr>
              <a:t>s</a:t>
            </a:r>
            <a:r>
              <a:rPr lang="ru-RU" b="1" i="1" baseline="-18000" dirty="0" smtClean="0">
                <a:latin typeface="Book Antiqua" pitchFamily="18" charset="0"/>
              </a:rPr>
              <a:t>2</a:t>
            </a:r>
            <a:endParaRPr lang="ru-RU" b="1" i="1" baseline="-18000" dirty="0">
              <a:latin typeface="Book Antiqua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164358" y="2839030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Book Antiqua" pitchFamily="18" charset="0"/>
              </a:rPr>
              <a:t>s</a:t>
            </a:r>
            <a:r>
              <a:rPr lang="ru-RU" b="1" i="1" baseline="-18000" dirty="0" smtClean="0">
                <a:latin typeface="Book Antiqua" pitchFamily="18" charset="0"/>
              </a:rPr>
              <a:t>3</a:t>
            </a:r>
            <a:endParaRPr lang="ru-RU" b="1" i="1" baseline="-18000" dirty="0">
              <a:latin typeface="Book Antiqua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092788" y="2696154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Book Antiqua" pitchFamily="18" charset="0"/>
              </a:rPr>
              <a:t>s</a:t>
            </a:r>
            <a:r>
              <a:rPr lang="ru-RU" b="1" i="1" baseline="-18000" dirty="0" smtClean="0">
                <a:latin typeface="Book Antiqua" pitchFamily="18" charset="0"/>
              </a:rPr>
              <a:t>4</a:t>
            </a:r>
            <a:endParaRPr lang="ru-RU" b="1" i="1" baseline="-18000" dirty="0">
              <a:latin typeface="Book Antiqua" pitchFamily="18" charset="0"/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2378672" y="3696286"/>
            <a:ext cx="285752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2450110" y="3339096"/>
            <a:ext cx="285752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2235796" y="2910468"/>
            <a:ext cx="214314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1164226" y="2767592"/>
            <a:ext cx="214314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85720" y="1285860"/>
            <a:ext cx="428628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Рассмотрим  неравномерное движение тела по </a:t>
            </a:r>
            <a:r>
              <a:rPr lang="ru-RU" sz="2000" dirty="0" smtClean="0"/>
              <a:t>произвольной</a:t>
            </a:r>
            <a:r>
              <a:rPr lang="ru-RU" dirty="0" smtClean="0"/>
              <a:t> траектории.  </a:t>
            </a:r>
          </a:p>
          <a:p>
            <a:pPr algn="ctr"/>
            <a:r>
              <a:rPr lang="ru-RU" dirty="0" smtClean="0"/>
              <a:t>Попытаемся определить скорость  тела , например, в точке А: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</p:txBody>
      </p:sp>
      <p:grpSp>
        <p:nvGrpSpPr>
          <p:cNvPr id="40" name="Группа 39"/>
          <p:cNvGrpSpPr/>
          <p:nvPr/>
        </p:nvGrpSpPr>
        <p:grpSpPr>
          <a:xfrm>
            <a:off x="1643042" y="4714884"/>
            <a:ext cx="1143008" cy="685862"/>
            <a:chOff x="3214678" y="3643314"/>
            <a:chExt cx="1143008" cy="685862"/>
          </a:xfrm>
        </p:grpSpPr>
        <p:sp>
          <p:nvSpPr>
            <p:cNvPr id="41" name="TextBox 40"/>
            <p:cNvSpPr txBox="1"/>
            <p:nvPr/>
          </p:nvSpPr>
          <p:spPr>
            <a:xfrm>
              <a:off x="3214678" y="3786190"/>
              <a:ext cx="838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smtClean="0">
                  <a:latin typeface="Book Antiqua" pitchFamily="18" charset="0"/>
                </a:rPr>
                <a:t>v</a:t>
              </a:r>
              <a:r>
                <a:rPr lang="ru-RU" sz="2000" b="1" i="1" baseline="-20000" dirty="0" smtClean="0">
                  <a:latin typeface="Book Antiqua" pitchFamily="18" charset="0"/>
                </a:rPr>
                <a:t>ср1</a:t>
              </a:r>
              <a:r>
                <a:rPr lang="en-US" sz="2000" b="1" i="1" baseline="-20000" dirty="0" smtClean="0">
                  <a:latin typeface="Book Antiqua" pitchFamily="18" charset="0"/>
                </a:rPr>
                <a:t> </a:t>
              </a:r>
              <a:r>
                <a:rPr lang="en-US" sz="2000" i="1" dirty="0" smtClean="0">
                  <a:latin typeface="Book Antiqua" pitchFamily="18" charset="0"/>
                </a:rPr>
                <a:t>=</a:t>
              </a:r>
              <a:endParaRPr lang="ru-RU" sz="2000" i="1" dirty="0">
                <a:latin typeface="Book Antiqua" pitchFamily="18" charset="0"/>
              </a:endParaRPr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>
            <a:xfrm>
              <a:off x="3929058" y="4000504"/>
              <a:ext cx="428628" cy="158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3929058" y="3643314"/>
              <a:ext cx="3834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latin typeface="Book Antiqua" pitchFamily="18" charset="0"/>
                </a:rPr>
                <a:t>s</a:t>
              </a:r>
              <a:r>
                <a:rPr lang="ru-RU" sz="2000" b="1" i="1" baseline="-20000" dirty="0" smtClean="0">
                  <a:latin typeface="Book Antiqua" pitchFamily="18" charset="0"/>
                </a:rPr>
                <a:t>1</a:t>
              </a:r>
              <a:endParaRPr lang="ru-RU" sz="2000" b="1" i="1" baseline="-20000" dirty="0">
                <a:latin typeface="Book Antiqua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929058" y="3929066"/>
              <a:ext cx="4286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smtClean="0">
                  <a:latin typeface="Book Antiqua" pitchFamily="18" charset="0"/>
                </a:rPr>
                <a:t>t</a:t>
              </a:r>
              <a:r>
                <a:rPr lang="ru-RU" sz="2000" b="1" i="1" baseline="-20000" dirty="0" smtClean="0">
                  <a:latin typeface="Book Antiqua" pitchFamily="18" charset="0"/>
                </a:rPr>
                <a:t>1</a:t>
              </a:r>
              <a:endParaRPr lang="ru-RU" sz="2000" b="1" i="1" baseline="-20000" dirty="0">
                <a:latin typeface="Book Antiqua" pitchFamily="18" charset="0"/>
              </a:endParaRPr>
            </a:p>
          </p:txBody>
        </p:sp>
        <p:cxnSp>
          <p:nvCxnSpPr>
            <p:cNvPr id="45" name="Прямая со стрелкой 44"/>
            <p:cNvCxnSpPr/>
            <p:nvPr/>
          </p:nvCxnSpPr>
          <p:spPr>
            <a:xfrm>
              <a:off x="4000496" y="3714752"/>
              <a:ext cx="214314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 стрелкой 45"/>
            <p:cNvCxnSpPr/>
            <p:nvPr/>
          </p:nvCxnSpPr>
          <p:spPr>
            <a:xfrm>
              <a:off x="3286116" y="3786190"/>
              <a:ext cx="285752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Группа 51"/>
          <p:cNvGrpSpPr/>
          <p:nvPr/>
        </p:nvGrpSpPr>
        <p:grpSpPr>
          <a:xfrm>
            <a:off x="1714480" y="5857892"/>
            <a:ext cx="1143008" cy="685862"/>
            <a:chOff x="3214678" y="3643314"/>
            <a:chExt cx="1143008" cy="685862"/>
          </a:xfrm>
        </p:grpSpPr>
        <p:sp>
          <p:nvSpPr>
            <p:cNvPr id="53" name="TextBox 52"/>
            <p:cNvSpPr txBox="1"/>
            <p:nvPr/>
          </p:nvSpPr>
          <p:spPr>
            <a:xfrm>
              <a:off x="3214678" y="3786190"/>
              <a:ext cx="838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smtClean="0">
                  <a:latin typeface="Book Antiqua" pitchFamily="18" charset="0"/>
                </a:rPr>
                <a:t>v</a:t>
              </a:r>
              <a:r>
                <a:rPr lang="ru-RU" sz="2000" b="1" i="1" baseline="-20000" dirty="0" smtClean="0">
                  <a:latin typeface="Book Antiqua" pitchFamily="18" charset="0"/>
                </a:rPr>
                <a:t>ср2</a:t>
              </a:r>
              <a:r>
                <a:rPr lang="en-US" sz="2000" b="1" i="1" baseline="-20000" dirty="0" smtClean="0">
                  <a:latin typeface="Book Antiqua" pitchFamily="18" charset="0"/>
                </a:rPr>
                <a:t> </a:t>
              </a:r>
              <a:r>
                <a:rPr lang="en-US" sz="2000" i="1" dirty="0" smtClean="0">
                  <a:latin typeface="Book Antiqua" pitchFamily="18" charset="0"/>
                </a:rPr>
                <a:t>=</a:t>
              </a:r>
              <a:endParaRPr lang="ru-RU" sz="2000" i="1" dirty="0">
                <a:latin typeface="Book Antiqua" pitchFamily="18" charset="0"/>
              </a:endParaRPr>
            </a:p>
          </p:txBody>
        </p:sp>
        <p:cxnSp>
          <p:nvCxnSpPr>
            <p:cNvPr id="54" name="Прямая соединительная линия 53"/>
            <p:cNvCxnSpPr/>
            <p:nvPr/>
          </p:nvCxnSpPr>
          <p:spPr>
            <a:xfrm>
              <a:off x="3929058" y="4000504"/>
              <a:ext cx="428628" cy="158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3929058" y="3643314"/>
              <a:ext cx="3834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latin typeface="Book Antiqua" pitchFamily="18" charset="0"/>
                </a:rPr>
                <a:t>s</a:t>
              </a:r>
              <a:r>
                <a:rPr lang="ru-RU" sz="2000" b="1" i="1" baseline="-20000" dirty="0" smtClean="0">
                  <a:latin typeface="Book Antiqua" pitchFamily="18" charset="0"/>
                </a:rPr>
                <a:t>2</a:t>
              </a:r>
              <a:endParaRPr lang="ru-RU" sz="2000" b="1" i="1" baseline="-20000" dirty="0">
                <a:latin typeface="Book Antiqua" pitchFamily="18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929058" y="3929066"/>
              <a:ext cx="4286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smtClean="0">
                  <a:latin typeface="Book Antiqua" pitchFamily="18" charset="0"/>
                </a:rPr>
                <a:t>t</a:t>
              </a:r>
              <a:r>
                <a:rPr lang="ru-RU" sz="2000" b="1" i="1" baseline="-20000" dirty="0" smtClean="0">
                  <a:latin typeface="Book Antiqua" pitchFamily="18" charset="0"/>
                </a:rPr>
                <a:t>2</a:t>
              </a:r>
              <a:endParaRPr lang="ru-RU" sz="2000" b="1" i="1" baseline="-20000" dirty="0">
                <a:latin typeface="Book Antiqua" pitchFamily="18" charset="0"/>
              </a:endParaRPr>
            </a:p>
          </p:txBody>
        </p:sp>
        <p:cxnSp>
          <p:nvCxnSpPr>
            <p:cNvPr id="57" name="Прямая со стрелкой 56"/>
            <p:cNvCxnSpPr/>
            <p:nvPr/>
          </p:nvCxnSpPr>
          <p:spPr>
            <a:xfrm>
              <a:off x="4000496" y="3714752"/>
              <a:ext cx="214314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 стрелкой 57"/>
            <p:cNvCxnSpPr/>
            <p:nvPr/>
          </p:nvCxnSpPr>
          <p:spPr>
            <a:xfrm>
              <a:off x="3286116" y="3786190"/>
              <a:ext cx="285752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Группа 58"/>
          <p:cNvGrpSpPr/>
          <p:nvPr/>
        </p:nvGrpSpPr>
        <p:grpSpPr>
          <a:xfrm>
            <a:off x="6286512" y="1571612"/>
            <a:ext cx="1143008" cy="685862"/>
            <a:chOff x="3214678" y="3643314"/>
            <a:chExt cx="1143008" cy="685862"/>
          </a:xfrm>
        </p:grpSpPr>
        <p:sp>
          <p:nvSpPr>
            <p:cNvPr id="60" name="TextBox 59"/>
            <p:cNvSpPr txBox="1"/>
            <p:nvPr/>
          </p:nvSpPr>
          <p:spPr>
            <a:xfrm>
              <a:off x="3214678" y="3786190"/>
              <a:ext cx="838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smtClean="0">
                  <a:latin typeface="Book Antiqua" pitchFamily="18" charset="0"/>
                </a:rPr>
                <a:t>v</a:t>
              </a:r>
              <a:r>
                <a:rPr lang="ru-RU" sz="2000" b="1" i="1" baseline="-20000" dirty="0" smtClean="0">
                  <a:latin typeface="Book Antiqua" pitchFamily="18" charset="0"/>
                </a:rPr>
                <a:t>ср3</a:t>
              </a:r>
              <a:r>
                <a:rPr lang="en-US" sz="2000" b="1" i="1" baseline="-20000" dirty="0" smtClean="0">
                  <a:latin typeface="Book Antiqua" pitchFamily="18" charset="0"/>
                </a:rPr>
                <a:t> </a:t>
              </a:r>
              <a:r>
                <a:rPr lang="en-US" sz="2000" i="1" dirty="0" smtClean="0">
                  <a:latin typeface="Book Antiqua" pitchFamily="18" charset="0"/>
                </a:rPr>
                <a:t>=</a:t>
              </a:r>
              <a:endParaRPr lang="ru-RU" sz="2000" i="1" dirty="0">
                <a:latin typeface="Book Antiqua" pitchFamily="18" charset="0"/>
              </a:endParaRPr>
            </a:p>
          </p:txBody>
        </p:sp>
        <p:cxnSp>
          <p:nvCxnSpPr>
            <p:cNvPr id="61" name="Прямая соединительная линия 60"/>
            <p:cNvCxnSpPr/>
            <p:nvPr/>
          </p:nvCxnSpPr>
          <p:spPr>
            <a:xfrm>
              <a:off x="3929058" y="4000504"/>
              <a:ext cx="428628" cy="158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3929058" y="3643314"/>
              <a:ext cx="3834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latin typeface="Book Antiqua" pitchFamily="18" charset="0"/>
                </a:rPr>
                <a:t>s</a:t>
              </a:r>
              <a:r>
                <a:rPr lang="ru-RU" sz="2000" b="1" i="1" baseline="-20000" dirty="0" smtClean="0">
                  <a:latin typeface="Book Antiqua" pitchFamily="18" charset="0"/>
                </a:rPr>
                <a:t>3</a:t>
              </a:r>
              <a:endParaRPr lang="ru-RU" sz="2000" b="1" i="1" baseline="-20000" dirty="0">
                <a:latin typeface="Book Antiqua" pitchFamily="18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929058" y="3929066"/>
              <a:ext cx="4286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smtClean="0">
                  <a:latin typeface="Book Antiqua" pitchFamily="18" charset="0"/>
                </a:rPr>
                <a:t>t</a:t>
              </a:r>
              <a:r>
                <a:rPr lang="ru-RU" sz="2000" b="1" i="1" baseline="-20000" dirty="0" smtClean="0">
                  <a:latin typeface="Book Antiqua" pitchFamily="18" charset="0"/>
                </a:rPr>
                <a:t>3</a:t>
              </a:r>
              <a:endParaRPr lang="ru-RU" sz="2000" b="1" i="1" baseline="-20000" dirty="0">
                <a:latin typeface="Book Antiqua" pitchFamily="18" charset="0"/>
              </a:endParaRPr>
            </a:p>
          </p:txBody>
        </p:sp>
        <p:cxnSp>
          <p:nvCxnSpPr>
            <p:cNvPr id="64" name="Прямая со стрелкой 63"/>
            <p:cNvCxnSpPr/>
            <p:nvPr/>
          </p:nvCxnSpPr>
          <p:spPr>
            <a:xfrm>
              <a:off x="4000496" y="3714752"/>
              <a:ext cx="214314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 стрелкой 64"/>
            <p:cNvCxnSpPr/>
            <p:nvPr/>
          </p:nvCxnSpPr>
          <p:spPr>
            <a:xfrm>
              <a:off x="3286116" y="3786190"/>
              <a:ext cx="285752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Прямоугольник 68"/>
          <p:cNvSpPr/>
          <p:nvPr/>
        </p:nvSpPr>
        <p:spPr>
          <a:xfrm>
            <a:off x="4429124" y="2143116"/>
            <a:ext cx="4572000" cy="15081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b="1" dirty="0" smtClean="0"/>
              <a:t>4.</a:t>
            </a:r>
            <a:r>
              <a:rPr lang="ru-RU" dirty="0" smtClean="0"/>
              <a:t>  В результате можно  достичь настолько малого  промежутка времени, что  скорость за него  практически не успеет измениться, а  траектория стянется в точку, и </a:t>
            </a:r>
            <a:r>
              <a:rPr lang="ru-RU" sz="2000" dirty="0" smtClean="0"/>
              <a:t>движение</a:t>
            </a:r>
            <a:r>
              <a:rPr lang="ru-RU" dirty="0" smtClean="0"/>
              <a:t> станет  как бы  равномерным.</a:t>
            </a:r>
          </a:p>
        </p:txBody>
      </p:sp>
      <p:grpSp>
        <p:nvGrpSpPr>
          <p:cNvPr id="71" name="Группа 70"/>
          <p:cNvGrpSpPr/>
          <p:nvPr/>
        </p:nvGrpSpPr>
        <p:grpSpPr>
          <a:xfrm>
            <a:off x="6143636" y="3571876"/>
            <a:ext cx="1143008" cy="685862"/>
            <a:chOff x="3214678" y="3643314"/>
            <a:chExt cx="1143008" cy="685862"/>
          </a:xfrm>
        </p:grpSpPr>
        <p:sp>
          <p:nvSpPr>
            <p:cNvPr id="72" name="TextBox 71"/>
            <p:cNvSpPr txBox="1"/>
            <p:nvPr/>
          </p:nvSpPr>
          <p:spPr>
            <a:xfrm>
              <a:off x="3214678" y="3786190"/>
              <a:ext cx="838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smtClean="0">
                  <a:latin typeface="Book Antiqua" pitchFamily="18" charset="0"/>
                </a:rPr>
                <a:t>v</a:t>
              </a:r>
              <a:r>
                <a:rPr lang="ru-RU" sz="2000" b="1" i="1" baseline="-20000" dirty="0" smtClean="0">
                  <a:latin typeface="Book Antiqua" pitchFamily="18" charset="0"/>
                </a:rPr>
                <a:t>ср4</a:t>
              </a:r>
              <a:r>
                <a:rPr lang="en-US" sz="2000" b="1" i="1" baseline="-20000" dirty="0" smtClean="0">
                  <a:latin typeface="Book Antiqua" pitchFamily="18" charset="0"/>
                </a:rPr>
                <a:t> </a:t>
              </a:r>
              <a:r>
                <a:rPr lang="en-US" sz="2000" i="1" dirty="0" smtClean="0">
                  <a:latin typeface="Book Antiqua" pitchFamily="18" charset="0"/>
                </a:rPr>
                <a:t>=</a:t>
              </a:r>
              <a:endParaRPr lang="ru-RU" sz="2000" i="1" dirty="0">
                <a:latin typeface="Book Antiqua" pitchFamily="18" charset="0"/>
              </a:endParaRPr>
            </a:p>
          </p:txBody>
        </p:sp>
        <p:cxnSp>
          <p:nvCxnSpPr>
            <p:cNvPr id="73" name="Прямая соединительная линия 72"/>
            <p:cNvCxnSpPr/>
            <p:nvPr/>
          </p:nvCxnSpPr>
          <p:spPr>
            <a:xfrm>
              <a:off x="3929058" y="4000504"/>
              <a:ext cx="428628" cy="158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3929058" y="3643314"/>
              <a:ext cx="3834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latin typeface="Book Antiqua" pitchFamily="18" charset="0"/>
                </a:rPr>
                <a:t>s</a:t>
              </a:r>
              <a:r>
                <a:rPr lang="ru-RU" sz="2000" b="1" i="1" baseline="-20000" dirty="0" smtClean="0">
                  <a:latin typeface="Book Antiqua" pitchFamily="18" charset="0"/>
                </a:rPr>
                <a:t>4</a:t>
              </a:r>
              <a:endParaRPr lang="ru-RU" sz="2000" b="1" i="1" baseline="-20000" dirty="0">
                <a:latin typeface="Book Antiqua" pitchFamily="18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929058" y="3929066"/>
              <a:ext cx="4286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smtClean="0">
                  <a:latin typeface="Book Antiqua" pitchFamily="18" charset="0"/>
                </a:rPr>
                <a:t>t</a:t>
              </a:r>
              <a:r>
                <a:rPr lang="ru-RU" sz="2000" b="1" i="1" baseline="-20000" dirty="0" smtClean="0">
                  <a:latin typeface="Book Antiqua" pitchFamily="18" charset="0"/>
                </a:rPr>
                <a:t>4</a:t>
              </a:r>
              <a:endParaRPr lang="ru-RU" sz="2000" b="1" i="1" baseline="-20000" dirty="0">
                <a:latin typeface="Book Antiqua" pitchFamily="18" charset="0"/>
              </a:endParaRPr>
            </a:p>
          </p:txBody>
        </p:sp>
        <p:cxnSp>
          <p:nvCxnSpPr>
            <p:cNvPr id="76" name="Прямая со стрелкой 75"/>
            <p:cNvCxnSpPr/>
            <p:nvPr/>
          </p:nvCxnSpPr>
          <p:spPr>
            <a:xfrm>
              <a:off x="4000496" y="3714752"/>
              <a:ext cx="214314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 стрелкой 76"/>
            <p:cNvCxnSpPr/>
            <p:nvPr/>
          </p:nvCxnSpPr>
          <p:spPr>
            <a:xfrm>
              <a:off x="3286116" y="3786190"/>
              <a:ext cx="285752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extBox 77"/>
          <p:cNvSpPr txBox="1"/>
          <p:nvPr/>
        </p:nvSpPr>
        <p:spPr>
          <a:xfrm>
            <a:off x="4370962" y="4214818"/>
            <a:ext cx="474739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Именно для такого </a:t>
            </a:r>
            <a:r>
              <a:rPr lang="ru-RU" sz="2000" dirty="0" smtClean="0"/>
              <a:t>случая</a:t>
            </a:r>
            <a:r>
              <a:rPr lang="ru-RU" dirty="0" smtClean="0"/>
              <a:t> средняя скорость </a:t>
            </a:r>
          </a:p>
          <a:p>
            <a:pPr algn="ctr"/>
            <a:r>
              <a:rPr lang="ru-RU" dirty="0" smtClean="0"/>
              <a:t>становится   мгновенной   скоростью в точке А</a:t>
            </a:r>
            <a:endParaRPr lang="ru-RU" dirty="0"/>
          </a:p>
        </p:txBody>
      </p:sp>
      <p:grpSp>
        <p:nvGrpSpPr>
          <p:cNvPr id="80" name="Группа 79"/>
          <p:cNvGrpSpPr/>
          <p:nvPr/>
        </p:nvGrpSpPr>
        <p:grpSpPr>
          <a:xfrm>
            <a:off x="5429256" y="4929198"/>
            <a:ext cx="1000132" cy="685862"/>
            <a:chOff x="3214678" y="3643314"/>
            <a:chExt cx="1000132" cy="685862"/>
          </a:xfrm>
        </p:grpSpPr>
        <p:sp>
          <p:nvSpPr>
            <p:cNvPr id="81" name="TextBox 80"/>
            <p:cNvSpPr txBox="1"/>
            <p:nvPr/>
          </p:nvSpPr>
          <p:spPr>
            <a:xfrm>
              <a:off x="3214678" y="3786190"/>
              <a:ext cx="838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smtClean="0">
                  <a:latin typeface="Book Antiqua" pitchFamily="18" charset="0"/>
                </a:rPr>
                <a:t>v</a:t>
              </a:r>
              <a:r>
                <a:rPr lang="ru-RU" sz="2000" b="1" i="1" baseline="-20000" dirty="0" smtClean="0">
                  <a:latin typeface="Book Antiqua" pitchFamily="18" charset="0"/>
                </a:rPr>
                <a:t> </a:t>
              </a:r>
              <a:r>
                <a:rPr lang="ru-RU" sz="2000" b="1" i="1" dirty="0" smtClean="0">
                  <a:latin typeface="Book Antiqua" pitchFamily="18" charset="0"/>
                </a:rPr>
                <a:t> </a:t>
              </a:r>
              <a:r>
                <a:rPr lang="ru-RU" sz="2000" i="1" dirty="0" smtClean="0">
                  <a:latin typeface="Book Antiqua" pitchFamily="18" charset="0"/>
                </a:rPr>
                <a:t>=</a:t>
              </a:r>
              <a:endParaRPr lang="ru-RU" sz="2000" i="1" dirty="0">
                <a:latin typeface="Book Antiqua" pitchFamily="18" charset="0"/>
              </a:endParaRPr>
            </a:p>
          </p:txBody>
        </p:sp>
        <p:cxnSp>
          <p:nvCxnSpPr>
            <p:cNvPr id="82" name="Прямая соединительная линия 81"/>
            <p:cNvCxnSpPr/>
            <p:nvPr/>
          </p:nvCxnSpPr>
          <p:spPr>
            <a:xfrm>
              <a:off x="3786182" y="4000504"/>
              <a:ext cx="357190" cy="158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3786182" y="3643314"/>
              <a:ext cx="2984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latin typeface="Book Antiqua" pitchFamily="18" charset="0"/>
                </a:rPr>
                <a:t>s</a:t>
              </a:r>
              <a:endParaRPr lang="ru-RU" sz="2000" b="1" i="1" baseline="-20000" dirty="0">
                <a:latin typeface="Book Antiqua" pitchFamily="18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3786182" y="3929066"/>
              <a:ext cx="4286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smtClean="0">
                  <a:latin typeface="Book Antiqua" pitchFamily="18" charset="0"/>
                </a:rPr>
                <a:t>t</a:t>
              </a:r>
              <a:endParaRPr lang="ru-RU" sz="2000" b="1" i="1" baseline="-20000" dirty="0">
                <a:latin typeface="Book Antiqua" pitchFamily="18" charset="0"/>
              </a:endParaRPr>
            </a:p>
          </p:txBody>
        </p:sp>
        <p:cxnSp>
          <p:nvCxnSpPr>
            <p:cNvPr id="85" name="Прямая со стрелкой 84"/>
            <p:cNvCxnSpPr/>
            <p:nvPr/>
          </p:nvCxnSpPr>
          <p:spPr>
            <a:xfrm>
              <a:off x="3857620" y="3714752"/>
              <a:ext cx="214314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я со стрелкой 85"/>
            <p:cNvCxnSpPr/>
            <p:nvPr/>
          </p:nvCxnSpPr>
          <p:spPr>
            <a:xfrm>
              <a:off x="3286116" y="3786190"/>
              <a:ext cx="285752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Скругленный прямоугольник 87"/>
          <p:cNvSpPr/>
          <p:nvPr/>
        </p:nvSpPr>
        <p:spPr>
          <a:xfrm>
            <a:off x="5357818" y="4857760"/>
            <a:ext cx="1214446" cy="714380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TextBox 88"/>
          <p:cNvSpPr txBox="1"/>
          <p:nvPr/>
        </p:nvSpPr>
        <p:spPr>
          <a:xfrm>
            <a:off x="6643702" y="4929198"/>
            <a:ext cx="21732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/>
              <a:t>формула мгновенной </a:t>
            </a:r>
            <a:endParaRPr lang="en-US" sz="1600" b="1" dirty="0" smtClean="0"/>
          </a:p>
          <a:p>
            <a:pPr algn="ctr"/>
            <a:r>
              <a:rPr lang="ru-RU" sz="1600" b="1" dirty="0" smtClean="0"/>
              <a:t>скорости</a:t>
            </a:r>
            <a:endParaRPr lang="ru-RU" sz="1600" b="1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142844" y="3857628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1</a:t>
            </a:r>
            <a:r>
              <a:rPr lang="ru-RU" dirty="0" smtClean="0"/>
              <a:t>.Выделим небольшой участок траектории, </a:t>
            </a:r>
            <a:r>
              <a:rPr lang="ru-RU" sz="2000" dirty="0" smtClean="0"/>
              <a:t>включающий</a:t>
            </a:r>
            <a:r>
              <a:rPr lang="ru-RU" dirty="0" smtClean="0"/>
              <a:t>  точку А. Для него значение средней скорости равно:</a:t>
            </a:r>
            <a:endParaRPr lang="ru-RU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0" y="5286388"/>
            <a:ext cx="4643438" cy="642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2</a:t>
            </a:r>
            <a:r>
              <a:rPr lang="ru-RU" dirty="0" smtClean="0"/>
              <a:t>. Выделим участок поменьше, включающий  точку А: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4500562" y="1285860"/>
            <a:ext cx="442912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   </a:t>
            </a:r>
            <a:r>
              <a:rPr lang="ru-RU" b="1" dirty="0" smtClean="0"/>
              <a:t> 3.  </a:t>
            </a:r>
            <a:r>
              <a:rPr lang="ru-RU" sz="2000" dirty="0" smtClean="0"/>
              <a:t>Для</a:t>
            </a:r>
            <a:r>
              <a:rPr lang="ru-RU" dirty="0" smtClean="0"/>
              <a:t> еще более маленького участка:</a:t>
            </a:r>
          </a:p>
          <a:p>
            <a:pPr algn="just"/>
            <a:endParaRPr lang="ru-RU" dirty="0" smtClean="0"/>
          </a:p>
        </p:txBody>
      </p:sp>
      <p:sp>
        <p:nvSpPr>
          <p:cNvPr id="103" name="TextBox 102"/>
          <p:cNvSpPr txBox="1"/>
          <p:nvPr/>
        </p:nvSpPr>
        <p:spPr>
          <a:xfrm>
            <a:off x="4286184" y="5572140"/>
            <a:ext cx="4857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Теперь, говоря о скорости неравномерного </a:t>
            </a:r>
          </a:p>
          <a:p>
            <a:pPr algn="ctr"/>
            <a:r>
              <a:rPr lang="ru-RU" dirty="0" smtClean="0"/>
              <a:t>движения, мы будем иметь ввиду </a:t>
            </a:r>
          </a:p>
          <a:p>
            <a:pPr algn="ctr"/>
            <a:r>
              <a:rPr lang="ru-RU" sz="2000" dirty="0" smtClean="0"/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мгновенную  скорость </a:t>
            </a:r>
            <a:endParaRPr lang="ru-RU" sz="2000" b="1" dirty="0">
              <a:solidFill>
                <a:srgbClr val="C00000"/>
              </a:solidFill>
            </a:endParaRPr>
          </a:p>
        </p:txBody>
      </p:sp>
      <p:grpSp>
        <p:nvGrpSpPr>
          <p:cNvPr id="105" name="Группа 3"/>
          <p:cNvGrpSpPr/>
          <p:nvPr/>
        </p:nvGrpSpPr>
        <p:grpSpPr>
          <a:xfrm>
            <a:off x="142844" y="285728"/>
            <a:ext cx="857256" cy="642942"/>
            <a:chOff x="142844" y="214290"/>
            <a:chExt cx="1571636" cy="1209104"/>
          </a:xfrm>
        </p:grpSpPr>
        <p:sp>
          <p:nvSpPr>
            <p:cNvPr id="106" name="Овал 105"/>
            <p:cNvSpPr/>
            <p:nvPr/>
          </p:nvSpPr>
          <p:spPr>
            <a:xfrm>
              <a:off x="142844" y="857232"/>
              <a:ext cx="1571636" cy="42862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Скругленный прямоугольник 106"/>
            <p:cNvSpPr/>
            <p:nvPr/>
          </p:nvSpPr>
          <p:spPr>
            <a:xfrm>
              <a:off x="714348" y="214290"/>
              <a:ext cx="857256" cy="857256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Равнобедренный треугольник 107"/>
            <p:cNvSpPr/>
            <p:nvPr/>
          </p:nvSpPr>
          <p:spPr>
            <a:xfrm rot="14284651">
              <a:off x="257518" y="566138"/>
              <a:ext cx="928694" cy="785818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09" name="Прямая соединительная линия 108"/>
          <p:cNvCxnSpPr/>
          <p:nvPr/>
        </p:nvCxnSpPr>
        <p:spPr>
          <a:xfrm>
            <a:off x="357158" y="1142984"/>
            <a:ext cx="8429684" cy="1588"/>
          </a:xfrm>
          <a:prstGeom prst="line">
            <a:avLst/>
          </a:prstGeom>
          <a:ln w="127000" cmpd="tri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571472" y="6572272"/>
            <a:ext cx="8143932" cy="1588"/>
          </a:xfrm>
          <a:prstGeom prst="line">
            <a:avLst/>
          </a:prstGeom>
          <a:ln w="88900" cmpd="thickThin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7 C -0.00521 0.00532 -0.01042 0.01065 -0.03143 -0.02083 C -0.05243 -0.05231 -0.10087 -0.17477 -0.12587 -0.18889 C -0.15087 -0.20301 -0.16789 -0.12407 -0.18108 -0.10486 C -0.19427 -0.08565 -0.19809 -0.08218 -0.20469 -0.07338 C -0.21129 -0.06458 -0.21789 -0.05579 -0.22049 -0.05231 " pathEditMode="relative" rAng="0" ptsTypes="aaaaaA">
                                      <p:cBhvr>
                                        <p:cTn id="15" dur="2000" spd="-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" y="-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7" grpId="0" animBg="1"/>
      <p:bldP spid="18" grpId="0" animBg="1"/>
      <p:bldP spid="19" grpId="0" animBg="1"/>
      <p:bldP spid="19" grpId="1" animBg="1"/>
      <p:bldP spid="20" grpId="0" animBg="1"/>
      <p:bldP spid="21" grpId="0" animBg="1"/>
      <p:bldP spid="25" grpId="0" animBg="1"/>
      <p:bldP spid="26" grpId="0" animBg="1"/>
      <p:bldP spid="26" grpId="1" animBg="1"/>
      <p:bldP spid="27" grpId="0"/>
      <p:bldP spid="28" grpId="0"/>
      <p:bldP spid="29" grpId="0"/>
      <p:bldP spid="30" grpId="0"/>
      <p:bldP spid="39" grpId="0"/>
      <p:bldP spid="69" grpId="0"/>
      <p:bldP spid="78" grpId="0"/>
      <p:bldP spid="88" grpId="1" animBg="1"/>
      <p:bldP spid="89" grpId="1"/>
      <p:bldP spid="99" grpId="0"/>
      <p:bldP spid="100" grpId="0"/>
      <p:bldP spid="101" grpId="0"/>
      <p:bldP spid="10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7358082" y="5286388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857224" y="214290"/>
            <a:ext cx="7858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+mj-lt"/>
              </a:rPr>
              <a:t>Наша задача сводится к умению определять мгновенную скорость  тела  в любой  момент времени</a:t>
            </a:r>
            <a:endParaRPr lang="ru-RU" sz="2000" b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5720" y="1214422"/>
            <a:ext cx="8644030" cy="714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Для простоты рассмотрим  такое неравномерное движение, при котором </a:t>
            </a:r>
          </a:p>
          <a:p>
            <a:r>
              <a:rPr lang="ru-RU" sz="2000" dirty="0" smtClean="0"/>
              <a:t>скорость тела изменяется одинаково за любые равные промежутки времени.  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214282" y="1928802"/>
            <a:ext cx="87577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Движение тела, при котором скорость тела за любые равные промежутки</a:t>
            </a:r>
          </a:p>
          <a:p>
            <a:r>
              <a:rPr lang="ru-RU" sz="2000" b="1" dirty="0" smtClean="0"/>
              <a:t>времени изменяется одинаково, называется  </a:t>
            </a:r>
            <a:r>
              <a:rPr lang="ru-RU" sz="2000" b="1" dirty="0" smtClean="0">
                <a:solidFill>
                  <a:srgbClr val="C00000"/>
                </a:solidFill>
              </a:rPr>
              <a:t>равноускоренным движением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000364" y="2714620"/>
            <a:ext cx="3214710" cy="571504"/>
          </a:xfrm>
          <a:prstGeom prst="roundRect">
            <a:avLst/>
          </a:prstGeom>
          <a:noFill/>
          <a:ln w="349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000364" y="2786058"/>
            <a:ext cx="32283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Прямолинейное движение</a:t>
            </a:r>
            <a:endParaRPr lang="ru-RU" sz="2000" b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286512" y="3071810"/>
            <a:ext cx="2571768" cy="571504"/>
          </a:xfrm>
          <a:prstGeom prst="roundRect">
            <a:avLst/>
          </a:prstGeom>
          <a:noFill/>
          <a:ln w="349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785786" y="3143248"/>
            <a:ext cx="17107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равномерное</a:t>
            </a:r>
            <a:endParaRPr lang="ru-RU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500826" y="3143248"/>
            <a:ext cx="2152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равноускоренное</a:t>
            </a:r>
            <a:endParaRPr lang="ru-RU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785786" y="3786190"/>
            <a:ext cx="3252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Определение </a:t>
            </a:r>
            <a:r>
              <a:rPr lang="ru-RU" u="sng" dirty="0" smtClean="0"/>
              <a:t>координаты</a:t>
            </a:r>
            <a:r>
              <a:rPr lang="ru-RU" dirty="0" smtClean="0"/>
              <a:t> тела</a:t>
            </a:r>
          </a:p>
          <a:p>
            <a:r>
              <a:rPr lang="ru-RU" dirty="0" smtClean="0"/>
              <a:t>в любой момент времени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42844" y="3643314"/>
            <a:ext cx="52610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latin typeface="Book Antiqua" pitchFamily="18" charset="0"/>
              </a:rPr>
              <a:t>?</a:t>
            </a:r>
            <a:endParaRPr lang="ru-RU" sz="60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000628" y="3643314"/>
            <a:ext cx="52610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latin typeface="Book Antiqua" pitchFamily="18" charset="0"/>
              </a:rPr>
              <a:t>?</a:t>
            </a:r>
            <a:endParaRPr lang="ru-RU" sz="60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42844" y="3786190"/>
            <a:ext cx="4000528" cy="785818"/>
          </a:xfrm>
          <a:prstGeom prst="roundRect">
            <a:avLst/>
          </a:prstGeom>
          <a:noFill/>
          <a:ln w="349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000628" y="3786190"/>
            <a:ext cx="4000528" cy="785818"/>
          </a:xfrm>
          <a:prstGeom prst="roundRect">
            <a:avLst/>
          </a:prstGeom>
          <a:noFill/>
          <a:ln w="349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5429256" y="3786190"/>
            <a:ext cx="3154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 smtClean="0"/>
              <a:t>Определение </a:t>
            </a:r>
            <a:r>
              <a:rPr lang="ru-RU" u="sng" dirty="0" smtClean="0"/>
              <a:t>скорости </a:t>
            </a:r>
            <a:r>
              <a:rPr lang="ru-RU" dirty="0" smtClean="0"/>
              <a:t>тела в </a:t>
            </a:r>
          </a:p>
          <a:p>
            <a:pPr algn="r"/>
            <a:r>
              <a:rPr lang="ru-RU" dirty="0" smtClean="0"/>
              <a:t>любой момент времени</a:t>
            </a:r>
            <a:endParaRPr lang="ru-RU" dirty="0"/>
          </a:p>
        </p:txBody>
      </p:sp>
      <p:cxnSp>
        <p:nvCxnSpPr>
          <p:cNvPr id="33" name="Прямая со стрелкой 32"/>
          <p:cNvCxnSpPr/>
          <p:nvPr/>
        </p:nvCxnSpPr>
        <p:spPr>
          <a:xfrm rot="10800000" flipV="1">
            <a:off x="2928926" y="3357562"/>
            <a:ext cx="928694" cy="142876"/>
          </a:xfrm>
          <a:prstGeom prst="straightConnector1">
            <a:avLst/>
          </a:prstGeom>
          <a:ln w="69850" cmpd="tri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5214942" y="3357562"/>
            <a:ext cx="1000132" cy="142876"/>
          </a:xfrm>
          <a:prstGeom prst="straightConnector1">
            <a:avLst/>
          </a:prstGeom>
          <a:ln w="69850" cmpd="tri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Скругленный прямоугольник 40"/>
          <p:cNvSpPr/>
          <p:nvPr/>
        </p:nvSpPr>
        <p:spPr>
          <a:xfrm>
            <a:off x="142844" y="4643446"/>
            <a:ext cx="4643470" cy="928694"/>
          </a:xfrm>
          <a:prstGeom prst="roundRect">
            <a:avLst/>
          </a:prstGeom>
          <a:noFill/>
          <a:ln w="349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286248" y="4643446"/>
            <a:ext cx="4714908" cy="928694"/>
          </a:xfrm>
          <a:prstGeom prst="roundRect">
            <a:avLst/>
          </a:prstGeom>
          <a:noFill/>
          <a:ln w="349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142844" y="4643446"/>
            <a:ext cx="39239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Вводили величину, характеризующую</a:t>
            </a:r>
          </a:p>
          <a:p>
            <a:pPr algn="ctr"/>
            <a:r>
              <a:rPr lang="ru-RU" dirty="0" smtClean="0"/>
              <a:t>быстроту  изменения   </a:t>
            </a:r>
            <a:r>
              <a:rPr lang="ru-RU" u="sng" dirty="0" smtClean="0"/>
              <a:t>координаты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357686" y="4572008"/>
            <a:ext cx="3978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latin typeface="Book Antiqua" pitchFamily="18" charset="0"/>
              </a:rPr>
              <a:t>!</a:t>
            </a:r>
            <a:endParaRPr lang="ru-RU" sz="60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072066" y="4643446"/>
            <a:ext cx="3734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Нужна  величина, характеризующая</a:t>
            </a:r>
          </a:p>
          <a:p>
            <a:pPr algn="ctr"/>
            <a:r>
              <a:rPr lang="ru-RU" dirty="0" smtClean="0"/>
              <a:t> быстроту   изменения    </a:t>
            </a:r>
            <a:r>
              <a:rPr lang="ru-RU" u="sng" dirty="0" smtClean="0"/>
              <a:t>скорости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285720" y="3071810"/>
            <a:ext cx="2643206" cy="571504"/>
          </a:xfrm>
          <a:prstGeom prst="roundRect">
            <a:avLst/>
          </a:prstGeom>
          <a:noFill/>
          <a:ln w="349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1142976" y="5643578"/>
            <a:ext cx="1357322" cy="64294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6143636" y="5643578"/>
            <a:ext cx="1428760" cy="64294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TextBox 53"/>
          <p:cNvSpPr txBox="1"/>
          <p:nvPr/>
        </p:nvSpPr>
        <p:spPr>
          <a:xfrm>
            <a:off x="6429388" y="5572140"/>
            <a:ext cx="938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Book Antiqua" pitchFamily="18" charset="0"/>
              </a:rPr>
              <a:t>v</a:t>
            </a:r>
            <a:r>
              <a:rPr lang="ru-RU" sz="2400" b="1" i="1" dirty="0" smtClean="0">
                <a:latin typeface="Book Antiqua" pitchFamily="18" charset="0"/>
              </a:rPr>
              <a:t> – </a:t>
            </a:r>
            <a:r>
              <a:rPr lang="en-US" sz="2400" b="1" i="1" dirty="0" smtClean="0">
                <a:latin typeface="Book Antiqua" pitchFamily="18" charset="0"/>
              </a:rPr>
              <a:t>v</a:t>
            </a:r>
            <a:r>
              <a:rPr lang="ru-RU" sz="2400" b="1" i="1" baseline="-20000" dirty="0" smtClean="0">
                <a:latin typeface="Book Antiqua" pitchFamily="18" charset="0"/>
              </a:rPr>
              <a:t>0</a:t>
            </a:r>
            <a:endParaRPr lang="ru-RU" sz="2400" b="1" i="1" baseline="-20000" dirty="0">
              <a:latin typeface="Book Antiqua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428728" y="5572140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Book Antiqua" pitchFamily="18" charset="0"/>
              </a:rPr>
              <a:t>х - х</a:t>
            </a:r>
            <a:r>
              <a:rPr lang="ru-RU" sz="2400" b="1" i="1" baseline="-18000" dirty="0" smtClean="0">
                <a:latin typeface="Book Antiqua" pitchFamily="18" charset="0"/>
              </a:rPr>
              <a:t>0</a:t>
            </a:r>
            <a:endParaRPr lang="ru-RU" sz="2400" b="1" i="1" baseline="-18000" dirty="0">
              <a:latin typeface="Book Antiqua" pitchFamily="18" charset="0"/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flipV="1">
            <a:off x="6357950" y="6000768"/>
            <a:ext cx="1107350" cy="66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V="1">
            <a:off x="1285852" y="6000768"/>
            <a:ext cx="1107350" cy="66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643042" y="592933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Book Antiqua" pitchFamily="18" charset="0"/>
              </a:rPr>
              <a:t>t</a:t>
            </a:r>
            <a:endParaRPr lang="ru-RU" sz="2400" b="1" i="1" dirty="0">
              <a:latin typeface="Book Antiqua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715140" y="592933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Book Antiqua" pitchFamily="18" charset="0"/>
              </a:rPr>
              <a:t>t</a:t>
            </a:r>
            <a:endParaRPr lang="ru-RU" sz="2400" b="1" i="1" dirty="0">
              <a:latin typeface="Book Antiqua" pitchFamily="18" charset="0"/>
            </a:endParaRP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>
            <a:off x="500034" y="6357958"/>
            <a:ext cx="8215370" cy="1588"/>
          </a:xfrm>
          <a:prstGeom prst="line">
            <a:avLst/>
          </a:prstGeom>
          <a:ln w="88900" cmpd="thickThin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6500826" y="5715016"/>
            <a:ext cx="285752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>
            <a:off x="7000892" y="5715016"/>
            <a:ext cx="285752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428596" y="1142984"/>
            <a:ext cx="8286808" cy="1588"/>
          </a:xfrm>
          <a:prstGeom prst="line">
            <a:avLst/>
          </a:prstGeom>
          <a:ln w="127000" cmpd="tri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Группа 3"/>
          <p:cNvGrpSpPr/>
          <p:nvPr/>
        </p:nvGrpSpPr>
        <p:grpSpPr>
          <a:xfrm>
            <a:off x="357158" y="285728"/>
            <a:ext cx="857256" cy="642942"/>
            <a:chOff x="142844" y="214290"/>
            <a:chExt cx="1571636" cy="1209104"/>
          </a:xfrm>
        </p:grpSpPr>
        <p:sp>
          <p:nvSpPr>
            <p:cNvPr id="73" name="Овал 72"/>
            <p:cNvSpPr/>
            <p:nvPr/>
          </p:nvSpPr>
          <p:spPr>
            <a:xfrm>
              <a:off x="142844" y="857232"/>
              <a:ext cx="1571636" cy="42862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Скругленный прямоугольник 73"/>
            <p:cNvSpPr/>
            <p:nvPr/>
          </p:nvSpPr>
          <p:spPr>
            <a:xfrm>
              <a:off x="714348" y="214290"/>
              <a:ext cx="857256" cy="857256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Равнобедренный треугольник 74"/>
            <p:cNvSpPr/>
            <p:nvPr/>
          </p:nvSpPr>
          <p:spPr>
            <a:xfrm rot="14284651">
              <a:off x="257518" y="566138"/>
              <a:ext cx="928694" cy="785818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5" name="Прямоугольник 44"/>
          <p:cNvSpPr/>
          <p:nvPr/>
        </p:nvSpPr>
        <p:spPr>
          <a:xfrm>
            <a:off x="1214414" y="5214950"/>
            <a:ext cx="1281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 СКОРОСТЬ</a:t>
            </a: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6286512" y="5214950"/>
            <a:ext cx="14037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 УСКОРЕНИЕ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0"/>
                            </p:stCondLst>
                            <p:childTnLst>
                              <p:par>
                                <p:cTn id="9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5" presetClass="emph" presetSubtype="0" repeatCount="5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9" grpId="0" animBg="1"/>
      <p:bldP spid="20" grpId="0"/>
      <p:bldP spid="22" grpId="0" animBg="1"/>
      <p:bldP spid="23" grpId="0"/>
      <p:bldP spid="24" grpId="0"/>
      <p:bldP spid="25" grpId="0"/>
      <p:bldP spid="26" grpId="0"/>
      <p:bldP spid="26" grpId="1"/>
      <p:bldP spid="27" grpId="0"/>
      <p:bldP spid="27" grpId="1"/>
      <p:bldP spid="28" grpId="0" animBg="1"/>
      <p:bldP spid="29" grpId="0" animBg="1"/>
      <p:bldP spid="31" grpId="0"/>
      <p:bldP spid="41" grpId="0" animBg="1"/>
      <p:bldP spid="42" grpId="0" animBg="1"/>
      <p:bldP spid="43" grpId="0"/>
      <p:bldP spid="44" grpId="0"/>
      <p:bldP spid="44" grpId="1"/>
      <p:bldP spid="44" grpId="2"/>
      <p:bldP spid="47" grpId="0"/>
      <p:bldP spid="51" grpId="0" animBg="1"/>
      <p:bldP spid="52" grpId="0" animBg="1"/>
      <p:bldP spid="53" grpId="0" animBg="1"/>
      <p:bldP spid="54" grpId="0"/>
      <p:bldP spid="56" grpId="0"/>
      <p:bldP spid="60" grpId="0"/>
      <p:bldP spid="61" grpId="0"/>
      <p:bldP spid="45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00100" y="142852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+mj-lt"/>
              </a:rPr>
              <a:t>Ускорением тела  </a:t>
            </a:r>
            <a:r>
              <a:rPr lang="ru-RU" b="1" dirty="0" smtClean="0">
                <a:latin typeface="+mj-lt"/>
              </a:rPr>
              <a:t>при его равноускоренном движении называется</a:t>
            </a:r>
          </a:p>
          <a:p>
            <a:pPr algn="ctr"/>
            <a:r>
              <a:rPr lang="ru-RU" b="1" dirty="0" smtClean="0">
                <a:latin typeface="+mj-lt"/>
              </a:rPr>
              <a:t>векторная величина, равная  отношению изменения скорости  к промежутку времени, в течение которого это изменение произошло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1714488"/>
            <a:ext cx="21700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Book Antiqua" pitchFamily="18" charset="0"/>
              </a:rPr>
              <a:t>  </a:t>
            </a:r>
            <a:r>
              <a:rPr lang="ru-RU" sz="2800" b="1" i="1" dirty="0" smtClean="0">
                <a:solidFill>
                  <a:srgbClr val="C00000"/>
                </a:solidFill>
                <a:latin typeface="Book Antiqua" pitchFamily="18" charset="0"/>
              </a:rPr>
              <a:t>а</a:t>
            </a:r>
            <a:r>
              <a:rPr lang="ru-RU" sz="2400" i="1" dirty="0" smtClean="0">
                <a:latin typeface="Book Antiqua" pitchFamily="18" charset="0"/>
              </a:rPr>
              <a:t>–</a:t>
            </a:r>
            <a:r>
              <a:rPr lang="ru-RU" sz="2400" b="1" i="1" dirty="0" smtClean="0">
                <a:latin typeface="Book Antiqua" pitchFamily="18" charset="0"/>
              </a:rPr>
              <a:t> </a:t>
            </a:r>
            <a:r>
              <a:rPr lang="ru-RU" sz="2400" b="1" dirty="0" smtClean="0"/>
              <a:t>ускорение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072066" y="1000108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00396" y="1571612"/>
            <a:ext cx="1785950" cy="85725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643338" y="1571612"/>
            <a:ext cx="938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Book Antiqua" pitchFamily="18" charset="0"/>
              </a:rPr>
              <a:t>v</a:t>
            </a:r>
            <a:r>
              <a:rPr lang="ru-RU" sz="2400" b="1" i="1" dirty="0" smtClean="0">
                <a:latin typeface="Book Antiqua" pitchFamily="18" charset="0"/>
              </a:rPr>
              <a:t> – </a:t>
            </a:r>
            <a:r>
              <a:rPr lang="en-US" sz="2400" b="1" i="1" dirty="0" smtClean="0">
                <a:latin typeface="Book Antiqua" pitchFamily="18" charset="0"/>
              </a:rPr>
              <a:t>v</a:t>
            </a:r>
            <a:r>
              <a:rPr lang="ru-RU" sz="2400" b="1" i="1" baseline="-20000" dirty="0" smtClean="0">
                <a:latin typeface="Book Antiqua" pitchFamily="18" charset="0"/>
              </a:rPr>
              <a:t>0</a:t>
            </a:r>
            <a:endParaRPr lang="ru-RU" sz="2400" b="1" i="1" baseline="-20000" dirty="0">
              <a:latin typeface="Book Antiqua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3571900" y="2000240"/>
            <a:ext cx="1107350" cy="66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929090" y="192880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Book Antiqua" pitchFamily="18" charset="0"/>
              </a:rPr>
              <a:t>t</a:t>
            </a:r>
            <a:endParaRPr lang="ru-RU" sz="2400" b="1" i="1" dirty="0">
              <a:latin typeface="Book Antiqua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3714776" y="1714488"/>
            <a:ext cx="285752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214842" y="1714488"/>
            <a:ext cx="285752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3000396" y="1785926"/>
            <a:ext cx="6960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latin typeface="Book Antiqua" pitchFamily="18" charset="0"/>
              </a:rPr>
              <a:t>а = </a:t>
            </a:r>
            <a:endParaRPr lang="ru-RU" sz="2400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3071834" y="1857364"/>
            <a:ext cx="285752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15040" y="1643050"/>
            <a:ext cx="30441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Единица ускорения в СИ:</a:t>
            </a:r>
          </a:p>
          <a:p>
            <a:pPr algn="ctr"/>
            <a:r>
              <a:rPr lang="ru-RU" sz="2000" b="1" dirty="0" smtClean="0"/>
              <a:t> </a:t>
            </a:r>
            <a:r>
              <a:rPr lang="ru-RU" sz="2000" b="1" dirty="0" smtClean="0">
                <a:latin typeface="Book Antiqua" pitchFamily="18" charset="0"/>
              </a:rPr>
              <a:t>1</a:t>
            </a:r>
            <a:r>
              <a:rPr lang="en-US" sz="2000" b="1" dirty="0" smtClean="0">
                <a:latin typeface="Book Antiqua" pitchFamily="18" charset="0"/>
              </a:rPr>
              <a:t>[ </a:t>
            </a:r>
            <a:r>
              <a:rPr lang="en-US" sz="2000" b="1" i="1" dirty="0" smtClean="0">
                <a:latin typeface="Book Antiqua" pitchFamily="18" charset="0"/>
              </a:rPr>
              <a:t>a </a:t>
            </a:r>
            <a:r>
              <a:rPr lang="en-US" sz="2000" b="1" dirty="0" smtClean="0">
                <a:latin typeface="Book Antiqua" pitchFamily="18" charset="0"/>
              </a:rPr>
              <a:t>] = 1 </a:t>
            </a:r>
            <a:r>
              <a:rPr lang="ru-RU" sz="2000" b="1" dirty="0" smtClean="0">
                <a:latin typeface="Book Antiqua" pitchFamily="18" charset="0"/>
              </a:rPr>
              <a:t>м/с</a:t>
            </a:r>
            <a:r>
              <a:rPr lang="ru-RU" sz="2000" b="1" baseline="36000" dirty="0" smtClean="0">
                <a:latin typeface="Book Antiqua" pitchFamily="18" charset="0"/>
              </a:rPr>
              <a:t>2</a:t>
            </a:r>
            <a:endParaRPr lang="ru-RU" sz="2000" b="1" baseline="36000" dirty="0">
              <a:latin typeface="Book Antiqua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715040" y="1571612"/>
            <a:ext cx="3071834" cy="857256"/>
          </a:xfrm>
          <a:prstGeom prst="round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1438" y="1643050"/>
            <a:ext cx="2071702" cy="642942"/>
          </a:xfrm>
          <a:prstGeom prst="round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2214578" y="2000240"/>
            <a:ext cx="714380" cy="1588"/>
          </a:xfrm>
          <a:prstGeom prst="straightConnector1">
            <a:avLst/>
          </a:prstGeom>
          <a:ln w="69850" cmpd="tri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857784" y="2000240"/>
            <a:ext cx="785818" cy="1588"/>
          </a:xfrm>
          <a:prstGeom prst="straightConnector1">
            <a:avLst/>
          </a:prstGeom>
          <a:ln w="69850" cmpd="tri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000100" y="2571744"/>
            <a:ext cx="7215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Итак, ускорение  характеризует быстроту изменения скорости : </a:t>
            </a:r>
          </a:p>
          <a:p>
            <a:pPr algn="ctr"/>
            <a:r>
              <a:rPr lang="ru-RU" sz="2000" dirty="0" smtClean="0"/>
              <a:t>чем больше ускорение, тем быстрее изменяется скорость</a:t>
            </a:r>
          </a:p>
          <a:p>
            <a:pPr algn="ctr"/>
            <a:r>
              <a:rPr lang="ru-RU" sz="2000" dirty="0" smtClean="0"/>
              <a:t> ( увеличивается или уменьшается )</a:t>
            </a:r>
            <a:endParaRPr lang="ru-RU" sz="20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1785918" y="3357562"/>
            <a:ext cx="49244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Book Antiqua" pitchFamily="18" charset="0"/>
              </a:rPr>
              <a:t>?</a:t>
            </a:r>
            <a:endParaRPr lang="ru-RU" sz="54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85984" y="3714752"/>
            <a:ext cx="5422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u="sng" dirty="0" smtClean="0">
                <a:solidFill>
                  <a:srgbClr val="C00000"/>
                </a:solidFill>
              </a:rPr>
              <a:t>Каков смысл данных значений ускорений тел :</a:t>
            </a:r>
            <a:endParaRPr lang="ru-RU" sz="2000" b="1" u="sng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4286256"/>
            <a:ext cx="14943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1"/>
                </a:solidFill>
              </a:rPr>
              <a:t> </a:t>
            </a:r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а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=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 1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м/с</a:t>
            </a:r>
            <a:r>
              <a:rPr lang="ru-RU" b="1" baseline="3600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2</a:t>
            </a:r>
            <a:endParaRPr lang="ru-RU" b="1" dirty="0" smtClean="0"/>
          </a:p>
          <a:p>
            <a:endParaRPr lang="ru-RU" sz="2400" b="1" dirty="0">
              <a:solidFill>
                <a:schemeClr val="accent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0" y="5000637"/>
            <a:ext cx="1714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а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=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2,5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м/с</a:t>
            </a:r>
            <a:r>
              <a:rPr lang="ru-RU" b="1" baseline="3600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2</a:t>
            </a:r>
            <a:endParaRPr lang="ru-RU" b="1" dirty="0" smtClean="0"/>
          </a:p>
          <a:p>
            <a:endParaRPr lang="ru-RU" sz="2400" b="1" dirty="0">
              <a:solidFill>
                <a:schemeClr val="accent1"/>
              </a:solidFill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500034" y="6357958"/>
            <a:ext cx="8215370" cy="1588"/>
          </a:xfrm>
          <a:prstGeom prst="line">
            <a:avLst/>
          </a:prstGeom>
          <a:ln w="88900" cmpd="thickThin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Группа 3"/>
          <p:cNvGrpSpPr/>
          <p:nvPr/>
        </p:nvGrpSpPr>
        <p:grpSpPr>
          <a:xfrm>
            <a:off x="357158" y="285728"/>
            <a:ext cx="857256" cy="642942"/>
            <a:chOff x="142844" y="214290"/>
            <a:chExt cx="1571636" cy="1209104"/>
          </a:xfrm>
        </p:grpSpPr>
        <p:sp>
          <p:nvSpPr>
            <p:cNvPr id="38" name="Овал 37"/>
            <p:cNvSpPr/>
            <p:nvPr/>
          </p:nvSpPr>
          <p:spPr>
            <a:xfrm>
              <a:off x="142844" y="857232"/>
              <a:ext cx="1571636" cy="42862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Скругленный прямоугольник 38"/>
            <p:cNvSpPr/>
            <p:nvPr/>
          </p:nvSpPr>
          <p:spPr>
            <a:xfrm>
              <a:off x="714348" y="214290"/>
              <a:ext cx="857256" cy="857256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Равнобедренный треугольник 39"/>
            <p:cNvSpPr/>
            <p:nvPr/>
          </p:nvSpPr>
          <p:spPr>
            <a:xfrm rot="14284651">
              <a:off x="257518" y="566138"/>
              <a:ext cx="928694" cy="785818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41" name="Прямая соединительная линия 40"/>
          <p:cNvCxnSpPr/>
          <p:nvPr/>
        </p:nvCxnSpPr>
        <p:spPr>
          <a:xfrm>
            <a:off x="285720" y="1214422"/>
            <a:ext cx="8286808" cy="1588"/>
          </a:xfrm>
          <a:prstGeom prst="line">
            <a:avLst/>
          </a:prstGeom>
          <a:ln w="127000" cmpd="tri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1571604" y="4357694"/>
            <a:ext cx="7358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Это значит, что скорость  тела за каждую секунду  изменяется на  1 м/с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1643042" y="5072074"/>
            <a:ext cx="75009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Это значит, что скорость тела за каждую секунду изменяется на 2,5 м/с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 animBg="1"/>
      <p:bldP spid="14" grpId="0"/>
      <p:bldP spid="16" grpId="0"/>
      <p:bldP spid="19" grpId="0"/>
      <p:bldP spid="21" grpId="0"/>
      <p:bldP spid="22" grpId="0" animBg="1"/>
      <p:bldP spid="23" grpId="0" animBg="1"/>
      <p:bldP spid="29" grpId="0"/>
      <p:bldP spid="30" grpId="0"/>
      <p:bldP spid="30" grpId="1"/>
      <p:bldP spid="31" grpId="0"/>
      <p:bldP spid="34" grpId="0"/>
      <p:bldP spid="33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 стрелкой 8"/>
          <p:cNvCxnSpPr/>
          <p:nvPr/>
        </p:nvCxnSpPr>
        <p:spPr>
          <a:xfrm>
            <a:off x="4357686" y="4857760"/>
            <a:ext cx="285752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28794" y="357166"/>
            <a:ext cx="5075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+mj-lt"/>
              </a:rPr>
              <a:t>Работаем с проекциями величин</a:t>
            </a:r>
            <a:endParaRPr lang="ru-RU" sz="2400" b="1" dirty="0">
              <a:latin typeface="+mj-lt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357290" y="1214422"/>
            <a:ext cx="6429420" cy="857256"/>
          </a:xfrm>
          <a:prstGeom prst="round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357290" y="1214422"/>
            <a:ext cx="6429420" cy="857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Связь  знаков проекций скорости  </a:t>
            </a:r>
            <a:r>
              <a:rPr lang="en-US" sz="2800" b="1" i="1" dirty="0" smtClean="0">
                <a:latin typeface="Book Antiqua" pitchFamily="18" charset="0"/>
              </a:rPr>
              <a:t>v</a:t>
            </a:r>
            <a:r>
              <a:rPr lang="en-US" sz="2800" b="1" i="1" baseline="-16000" dirty="0" smtClean="0">
                <a:latin typeface="Book Antiqua" pitchFamily="18" charset="0"/>
              </a:rPr>
              <a:t>x</a:t>
            </a:r>
            <a:r>
              <a:rPr lang="ru-RU" sz="2800" b="1" i="1" baseline="-16000" dirty="0" smtClean="0">
                <a:latin typeface="Book Antiqua" pitchFamily="18" charset="0"/>
              </a:rPr>
              <a:t> </a:t>
            </a:r>
            <a:r>
              <a:rPr lang="ru-RU" sz="2400" b="1" dirty="0" smtClean="0"/>
              <a:t> </a:t>
            </a:r>
            <a:r>
              <a:rPr lang="ru-RU" sz="2000" b="1" dirty="0" smtClean="0"/>
              <a:t>и</a:t>
            </a:r>
            <a:r>
              <a:rPr lang="ru-RU" sz="2400" b="1" dirty="0" smtClean="0"/>
              <a:t> </a:t>
            </a:r>
            <a:r>
              <a:rPr lang="ru-RU" sz="2000" b="1" dirty="0" smtClean="0"/>
              <a:t>ускорения  </a:t>
            </a:r>
            <a:r>
              <a:rPr lang="ru-RU" sz="2800" b="1" i="1" dirty="0" smtClean="0">
                <a:latin typeface="Book Antiqua" pitchFamily="18" charset="0"/>
              </a:rPr>
              <a:t>а</a:t>
            </a:r>
            <a:r>
              <a:rPr lang="en-US" sz="2800" b="1" i="1" baseline="-16000" dirty="0" smtClean="0">
                <a:latin typeface="Book Antiqua" pitchFamily="18" charset="0"/>
              </a:rPr>
              <a:t>x</a:t>
            </a:r>
            <a:r>
              <a:rPr lang="ru-RU" sz="2800" b="1" i="1" baseline="-16000" dirty="0" smtClean="0">
                <a:latin typeface="Book Antiqua" pitchFamily="18" charset="0"/>
              </a:rPr>
              <a:t>  </a:t>
            </a:r>
            <a:r>
              <a:rPr lang="ru-RU" sz="2000" b="1" dirty="0" smtClean="0"/>
              <a:t> </a:t>
            </a:r>
          </a:p>
          <a:p>
            <a:pPr algn="ctr"/>
            <a:r>
              <a:rPr lang="ru-RU" sz="2000" b="1" dirty="0" smtClean="0"/>
              <a:t>с  характером движения тела</a:t>
            </a:r>
            <a:endParaRPr lang="ru-RU" sz="2000" b="1" baseline="-16000" dirty="0"/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 flipV="1">
            <a:off x="214282" y="2214554"/>
            <a:ext cx="3000396" cy="4071966"/>
          </a:xfrm>
          <a:prstGeom prst="wedgeRoundRectCallout">
            <a:avLst>
              <a:gd name="adj1" fmla="val 92649"/>
              <a:gd name="adj2" fmla="val 54028"/>
              <a:gd name="adj3" fmla="val 16667"/>
            </a:avLst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 flipV="1">
            <a:off x="5786446" y="2214554"/>
            <a:ext cx="3143272" cy="4071966"/>
          </a:xfrm>
          <a:prstGeom prst="wedgeRoundRectCallout">
            <a:avLst>
              <a:gd name="adj1" fmla="val -89843"/>
              <a:gd name="adj2" fmla="val 53089"/>
              <a:gd name="adj3" fmla="val 16667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4357686" y="2071678"/>
            <a:ext cx="285752" cy="1714512"/>
          </a:xfrm>
          <a:prstGeom prst="triangl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 rot="5400000">
            <a:off x="3214678" y="3857628"/>
            <a:ext cx="2571768" cy="2428892"/>
          </a:xfrm>
          <a:prstGeom prst="roundRect">
            <a:avLst/>
          </a:prstGeom>
          <a:noFill/>
          <a:ln w="317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928662" y="3071810"/>
            <a:ext cx="1643074" cy="400110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Book Antiqua" pitchFamily="18" charset="0"/>
              </a:rPr>
              <a:t>v</a:t>
            </a:r>
            <a:r>
              <a:rPr lang="ru-RU" b="1" i="1" baseline="-25000" dirty="0" smtClean="0">
                <a:latin typeface="Book Antiqua" pitchFamily="18" charset="0"/>
              </a:rPr>
              <a:t>1</a:t>
            </a:r>
            <a:r>
              <a:rPr lang="en-US" sz="2000" b="1" i="1" baseline="-25000" dirty="0" smtClean="0">
                <a:latin typeface="Book Antiqua" pitchFamily="18" charset="0"/>
              </a:rPr>
              <a:t>x</a:t>
            </a:r>
            <a:r>
              <a:rPr lang="en-US" sz="2000" b="1" i="1" dirty="0" smtClean="0">
                <a:latin typeface="Book Antiqua" pitchFamily="18" charset="0"/>
              </a:rPr>
              <a:t> &gt; 0</a:t>
            </a:r>
            <a:r>
              <a:rPr lang="ru-RU" sz="2000" b="1" i="1" dirty="0" smtClean="0">
                <a:latin typeface="Book Antiqua" pitchFamily="18" charset="0"/>
              </a:rPr>
              <a:t>, а</a:t>
            </a:r>
            <a:r>
              <a:rPr lang="en-US" sz="2000" b="1" i="1" baseline="-12000" dirty="0" smtClean="0">
                <a:latin typeface="Book Antiqua" pitchFamily="18" charset="0"/>
              </a:rPr>
              <a:t>x</a:t>
            </a:r>
            <a:r>
              <a:rPr lang="en-US" sz="2000" b="1" i="1" baseline="-20000" dirty="0" smtClean="0">
                <a:latin typeface="Book Antiqua" pitchFamily="18" charset="0"/>
              </a:rPr>
              <a:t> </a:t>
            </a:r>
            <a:r>
              <a:rPr lang="en-US" sz="2000" b="1" i="1" dirty="0" smtClean="0">
                <a:latin typeface="Book Antiqua" pitchFamily="18" charset="0"/>
              </a:rPr>
              <a:t>&gt; 0</a:t>
            </a:r>
            <a:endParaRPr lang="ru-RU" sz="2000" b="1" i="1" dirty="0">
              <a:latin typeface="Book Antiqua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00826" y="3071810"/>
            <a:ext cx="1714512" cy="40011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Book Antiqua" pitchFamily="18" charset="0"/>
              </a:rPr>
              <a:t>v</a:t>
            </a:r>
            <a:r>
              <a:rPr lang="ru-RU" sz="2000" b="1" i="1" baseline="-26000" dirty="0" smtClean="0">
                <a:latin typeface="Book Antiqua" pitchFamily="18" charset="0"/>
              </a:rPr>
              <a:t>3</a:t>
            </a:r>
            <a:r>
              <a:rPr lang="en-US" sz="2000" b="1" i="1" baseline="-26000" dirty="0" smtClean="0">
                <a:latin typeface="Book Antiqua" pitchFamily="18" charset="0"/>
              </a:rPr>
              <a:t>x</a:t>
            </a:r>
            <a:r>
              <a:rPr lang="en-US" sz="2000" b="1" i="1" dirty="0" smtClean="0">
                <a:latin typeface="Book Antiqua" pitchFamily="18" charset="0"/>
              </a:rPr>
              <a:t> &lt; 0, a</a:t>
            </a:r>
            <a:r>
              <a:rPr lang="en-US" sz="2000" b="1" i="1" baseline="-12000" dirty="0" smtClean="0">
                <a:latin typeface="Book Antiqua" pitchFamily="18" charset="0"/>
              </a:rPr>
              <a:t>x</a:t>
            </a:r>
            <a:r>
              <a:rPr lang="en-US" sz="2000" b="1" i="1" dirty="0" smtClean="0">
                <a:latin typeface="Book Antiqua" pitchFamily="18" charset="0"/>
              </a:rPr>
              <a:t> &gt; 0</a:t>
            </a:r>
            <a:endParaRPr lang="ru-RU" sz="2000" b="1" i="1" dirty="0">
              <a:latin typeface="Book Antiqua" pitchFamily="18" charset="0"/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571472" y="3000372"/>
            <a:ext cx="242889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Овал 37"/>
          <p:cNvSpPr/>
          <p:nvPr/>
        </p:nvSpPr>
        <p:spPr>
          <a:xfrm>
            <a:off x="1000100" y="2714620"/>
            <a:ext cx="214314" cy="21431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39" name="Прямая со стрелкой 38"/>
          <p:cNvCxnSpPr/>
          <p:nvPr/>
        </p:nvCxnSpPr>
        <p:spPr>
          <a:xfrm flipV="1">
            <a:off x="1357290" y="2786058"/>
            <a:ext cx="704856" cy="952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2214546" y="2571744"/>
            <a:ext cx="490542" cy="158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1571604" y="2357430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Book Antiqua" pitchFamily="18" charset="0"/>
              </a:rPr>
              <a:t>v</a:t>
            </a:r>
            <a:r>
              <a:rPr lang="ru-RU" b="1" i="1" baseline="-16000" dirty="0" smtClean="0">
                <a:latin typeface="Book Antiqua" pitchFamily="18" charset="0"/>
              </a:rPr>
              <a:t>1</a:t>
            </a:r>
            <a:endParaRPr lang="ru-RU" baseline="-160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285984" y="221455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Book Antiqua" pitchFamily="18" charset="0"/>
              </a:rPr>
              <a:t>а</a:t>
            </a:r>
            <a:endParaRPr lang="ru-RU" dirty="0"/>
          </a:p>
        </p:txBody>
      </p:sp>
      <p:cxnSp>
        <p:nvCxnSpPr>
          <p:cNvPr id="43" name="Прямая со стрелкой 42"/>
          <p:cNvCxnSpPr/>
          <p:nvPr/>
        </p:nvCxnSpPr>
        <p:spPr>
          <a:xfrm>
            <a:off x="1571604" y="2428868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2285984" y="2285992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786050" y="2643182"/>
            <a:ext cx="320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428596" y="2643182"/>
            <a:ext cx="320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48" name="Овал 47"/>
          <p:cNvSpPr/>
          <p:nvPr/>
        </p:nvSpPr>
        <p:spPr>
          <a:xfrm>
            <a:off x="2500298" y="4143380"/>
            <a:ext cx="214314" cy="214314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49" name="Прямая со стрелкой 48"/>
          <p:cNvCxnSpPr/>
          <p:nvPr/>
        </p:nvCxnSpPr>
        <p:spPr>
          <a:xfrm>
            <a:off x="571472" y="4429132"/>
            <a:ext cx="242889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rot="10800000">
            <a:off x="1357290" y="3929066"/>
            <a:ext cx="428628" cy="158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rot="10800000">
            <a:off x="1714480" y="4214818"/>
            <a:ext cx="714380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1928794" y="3786190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Book Antiqua" pitchFamily="18" charset="0"/>
              </a:rPr>
              <a:t>v</a:t>
            </a:r>
            <a:r>
              <a:rPr lang="ru-RU" b="1" i="1" baseline="-16000" dirty="0" smtClean="0">
                <a:latin typeface="Book Antiqua" pitchFamily="18" charset="0"/>
              </a:rPr>
              <a:t>2</a:t>
            </a:r>
            <a:endParaRPr lang="ru-RU" baseline="-160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1428728" y="357187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Book Antiqua" pitchFamily="18" charset="0"/>
              </a:rPr>
              <a:t>а</a:t>
            </a:r>
            <a:endParaRPr lang="ru-RU" dirty="0"/>
          </a:p>
        </p:txBody>
      </p:sp>
      <p:cxnSp>
        <p:nvCxnSpPr>
          <p:cNvPr id="54" name="Прямая со стрелкой 53"/>
          <p:cNvCxnSpPr/>
          <p:nvPr/>
        </p:nvCxnSpPr>
        <p:spPr>
          <a:xfrm>
            <a:off x="1928794" y="3857628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1500166" y="3643314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786050" y="4071942"/>
            <a:ext cx="320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500034" y="4071942"/>
            <a:ext cx="320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928662" y="4572008"/>
            <a:ext cx="1643074" cy="400110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Book Antiqua" pitchFamily="18" charset="0"/>
              </a:rPr>
              <a:t>v</a:t>
            </a:r>
            <a:r>
              <a:rPr lang="ru-RU" sz="2000" b="1" i="1" baseline="-25000" dirty="0" smtClean="0">
                <a:latin typeface="Book Antiqua" pitchFamily="18" charset="0"/>
              </a:rPr>
              <a:t>2</a:t>
            </a:r>
            <a:r>
              <a:rPr lang="en-US" sz="2000" b="1" i="1" baseline="-25000" dirty="0" smtClean="0">
                <a:latin typeface="Book Antiqua" pitchFamily="18" charset="0"/>
              </a:rPr>
              <a:t>x </a:t>
            </a:r>
            <a:r>
              <a:rPr lang="en-US" sz="2000" b="1" i="1" dirty="0" smtClean="0">
                <a:latin typeface="Book Antiqua" pitchFamily="18" charset="0"/>
              </a:rPr>
              <a:t>&lt; 0</a:t>
            </a:r>
            <a:r>
              <a:rPr lang="ru-RU" sz="2000" b="1" i="1" dirty="0" smtClean="0">
                <a:latin typeface="Book Antiqua" pitchFamily="18" charset="0"/>
              </a:rPr>
              <a:t>, а</a:t>
            </a:r>
            <a:r>
              <a:rPr lang="en-US" sz="2000" b="1" i="1" baseline="-12000" dirty="0" smtClean="0">
                <a:latin typeface="Book Antiqua" pitchFamily="18" charset="0"/>
              </a:rPr>
              <a:t>x</a:t>
            </a:r>
            <a:r>
              <a:rPr lang="en-US" sz="2000" b="1" i="1" baseline="-20000" dirty="0" smtClean="0">
                <a:latin typeface="Book Antiqua" pitchFamily="18" charset="0"/>
              </a:rPr>
              <a:t> </a:t>
            </a:r>
            <a:r>
              <a:rPr lang="en-US" sz="2000" b="1" i="1" dirty="0" smtClean="0">
                <a:latin typeface="Book Antiqua" pitchFamily="18" charset="0"/>
              </a:rPr>
              <a:t>&lt;0</a:t>
            </a:r>
            <a:endParaRPr lang="ru-RU" sz="2000" b="1" i="1" dirty="0">
              <a:latin typeface="Book Antiqua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71472" y="5072074"/>
            <a:ext cx="23939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если векторы </a:t>
            </a:r>
            <a:r>
              <a:rPr lang="ru-RU" sz="2000" b="1" i="1" dirty="0" smtClean="0">
                <a:latin typeface="Book Antiqua" pitchFamily="18" charset="0"/>
              </a:rPr>
              <a:t>а </a:t>
            </a:r>
            <a:r>
              <a:rPr lang="ru-RU" sz="2000" dirty="0" smtClean="0"/>
              <a:t>и</a:t>
            </a:r>
            <a:r>
              <a:rPr lang="ru-RU" sz="2000" b="1" i="1" dirty="0" smtClean="0">
                <a:latin typeface="Book Antiqua" pitchFamily="18" charset="0"/>
              </a:rPr>
              <a:t>  </a:t>
            </a:r>
            <a:r>
              <a:rPr lang="en-US" sz="2000" b="1" i="1" dirty="0" smtClean="0">
                <a:latin typeface="Book Antiqua" pitchFamily="18" charset="0"/>
              </a:rPr>
              <a:t>v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endParaRPr lang="ru-RU" sz="2000" dirty="0" smtClean="0"/>
          </a:p>
          <a:p>
            <a:pPr algn="ctr"/>
            <a:r>
              <a:rPr lang="ru-RU" sz="2000" dirty="0" smtClean="0"/>
              <a:t>  сонаправлены, то</a:t>
            </a:r>
            <a:endParaRPr lang="ru-RU" sz="2000" dirty="0"/>
          </a:p>
        </p:txBody>
      </p:sp>
      <p:sp>
        <p:nvSpPr>
          <p:cNvPr id="60" name="TextBox 59"/>
          <p:cNvSpPr txBox="1"/>
          <p:nvPr/>
        </p:nvSpPr>
        <p:spPr>
          <a:xfrm>
            <a:off x="6500826" y="4500570"/>
            <a:ext cx="1785950" cy="40011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Book Antiqua" pitchFamily="18" charset="0"/>
              </a:rPr>
              <a:t>v</a:t>
            </a:r>
            <a:r>
              <a:rPr lang="ru-RU" sz="2000" b="1" i="1" baseline="-25000" dirty="0" smtClean="0">
                <a:latin typeface="Book Antiqua" pitchFamily="18" charset="0"/>
              </a:rPr>
              <a:t>4</a:t>
            </a:r>
            <a:r>
              <a:rPr lang="en-US" sz="2000" b="1" i="1" baseline="-25000" dirty="0" smtClean="0">
                <a:latin typeface="Book Antiqua" pitchFamily="18" charset="0"/>
              </a:rPr>
              <a:t>x</a:t>
            </a:r>
            <a:r>
              <a:rPr lang="en-US" sz="2000" b="1" i="1" dirty="0" smtClean="0">
                <a:latin typeface="Book Antiqua" pitchFamily="18" charset="0"/>
              </a:rPr>
              <a:t> &gt; 0, a</a:t>
            </a:r>
            <a:r>
              <a:rPr lang="en-US" sz="2000" b="1" i="1" baseline="-12000" dirty="0" smtClean="0">
                <a:latin typeface="Book Antiqua" pitchFamily="18" charset="0"/>
              </a:rPr>
              <a:t>x</a:t>
            </a:r>
            <a:r>
              <a:rPr lang="en-US" sz="2000" b="1" i="1" dirty="0" smtClean="0">
                <a:latin typeface="Book Antiqua" pitchFamily="18" charset="0"/>
              </a:rPr>
              <a:t> &lt; 0</a:t>
            </a:r>
            <a:endParaRPr lang="ru-RU" sz="2000" b="1" i="1" dirty="0">
              <a:latin typeface="Book Antiqua" pitchFamily="18" charset="0"/>
            </a:endParaRPr>
          </a:p>
        </p:txBody>
      </p:sp>
      <p:sp>
        <p:nvSpPr>
          <p:cNvPr id="61" name="Овал 60"/>
          <p:cNvSpPr/>
          <p:nvPr/>
        </p:nvSpPr>
        <p:spPr>
          <a:xfrm>
            <a:off x="7929586" y="2714620"/>
            <a:ext cx="214314" cy="21431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2" name="Прямая со стрелкой 61"/>
          <p:cNvCxnSpPr/>
          <p:nvPr/>
        </p:nvCxnSpPr>
        <p:spPr>
          <a:xfrm>
            <a:off x="6072198" y="3000372"/>
            <a:ext cx="242889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rot="10800000">
            <a:off x="7000892" y="2786058"/>
            <a:ext cx="714380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6357950" y="2571744"/>
            <a:ext cx="490542" cy="158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Прямоугольник 64"/>
          <p:cNvSpPr/>
          <p:nvPr/>
        </p:nvSpPr>
        <p:spPr>
          <a:xfrm>
            <a:off x="7286644" y="2357430"/>
            <a:ext cx="4286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latin typeface="Book Antiqua" pitchFamily="18" charset="0"/>
              </a:rPr>
              <a:t>v</a:t>
            </a:r>
            <a:r>
              <a:rPr lang="ru-RU" b="1" i="1" baseline="-14000" dirty="0" smtClean="0">
                <a:latin typeface="Book Antiqua" pitchFamily="18" charset="0"/>
              </a:rPr>
              <a:t>3</a:t>
            </a:r>
            <a:endParaRPr lang="ru-RU" baseline="-14000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6429388" y="228599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Book Antiqua" pitchFamily="18" charset="0"/>
              </a:rPr>
              <a:t>а</a:t>
            </a:r>
            <a:endParaRPr lang="ru-RU" dirty="0"/>
          </a:p>
        </p:txBody>
      </p:sp>
      <p:cxnSp>
        <p:nvCxnSpPr>
          <p:cNvPr id="67" name="Прямая со стрелкой 66"/>
          <p:cNvCxnSpPr/>
          <p:nvPr/>
        </p:nvCxnSpPr>
        <p:spPr>
          <a:xfrm>
            <a:off x="7286644" y="2428868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6429388" y="2357430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8358214" y="2643182"/>
            <a:ext cx="320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</a:t>
            </a:r>
            <a:endParaRPr lang="ru-RU" dirty="0"/>
          </a:p>
        </p:txBody>
      </p:sp>
      <p:sp>
        <p:nvSpPr>
          <p:cNvPr id="70" name="TextBox 69"/>
          <p:cNvSpPr txBox="1"/>
          <p:nvPr/>
        </p:nvSpPr>
        <p:spPr>
          <a:xfrm>
            <a:off x="5929322" y="2643182"/>
            <a:ext cx="320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71" name="Овал 70"/>
          <p:cNvSpPr/>
          <p:nvPr/>
        </p:nvSpPr>
        <p:spPr>
          <a:xfrm>
            <a:off x="6429388" y="4071942"/>
            <a:ext cx="214314" cy="21431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2" name="Прямая со стрелкой 71"/>
          <p:cNvCxnSpPr/>
          <p:nvPr/>
        </p:nvCxnSpPr>
        <p:spPr>
          <a:xfrm>
            <a:off x="6143636" y="4357694"/>
            <a:ext cx="242889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 flipV="1">
            <a:off x="6715140" y="4143380"/>
            <a:ext cx="704856" cy="9524"/>
          </a:xfrm>
          <a:prstGeom prst="straightConnector1">
            <a:avLst/>
          </a:prstGeom>
          <a:ln w="317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 rot="10800000">
            <a:off x="7572396" y="3929066"/>
            <a:ext cx="428628" cy="158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6858016" y="3714752"/>
            <a:ext cx="4286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latin typeface="Book Antiqua" pitchFamily="18" charset="0"/>
              </a:rPr>
              <a:t>v</a:t>
            </a:r>
            <a:r>
              <a:rPr lang="ru-RU" b="1" i="1" baseline="-18000" dirty="0" smtClean="0">
                <a:latin typeface="Book Antiqua" pitchFamily="18" charset="0"/>
              </a:rPr>
              <a:t>4</a:t>
            </a:r>
            <a:endParaRPr lang="ru-RU" baseline="-18000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7643834" y="357187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Book Antiqua" pitchFamily="18" charset="0"/>
              </a:rPr>
              <a:t>а</a:t>
            </a:r>
            <a:endParaRPr lang="ru-RU" dirty="0"/>
          </a:p>
        </p:txBody>
      </p:sp>
      <p:cxnSp>
        <p:nvCxnSpPr>
          <p:cNvPr id="77" name="Прямая со стрелкой 76"/>
          <p:cNvCxnSpPr/>
          <p:nvPr/>
        </p:nvCxnSpPr>
        <p:spPr>
          <a:xfrm>
            <a:off x="7643834" y="3643314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>
            <a:off x="6858016" y="3786190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358214" y="3929066"/>
            <a:ext cx="320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</a:t>
            </a:r>
            <a:endParaRPr lang="ru-RU" dirty="0"/>
          </a:p>
        </p:txBody>
      </p:sp>
      <p:sp>
        <p:nvSpPr>
          <p:cNvPr id="80" name="TextBox 79"/>
          <p:cNvSpPr txBox="1"/>
          <p:nvPr/>
        </p:nvSpPr>
        <p:spPr>
          <a:xfrm>
            <a:off x="6000760" y="4000504"/>
            <a:ext cx="320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81" name="TextBox 80"/>
          <p:cNvSpPr txBox="1"/>
          <p:nvPr/>
        </p:nvSpPr>
        <p:spPr>
          <a:xfrm>
            <a:off x="5786446" y="5000636"/>
            <a:ext cx="31432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если векторы </a:t>
            </a:r>
            <a:r>
              <a:rPr lang="ru-RU" sz="2000" b="1" i="1" dirty="0" smtClean="0">
                <a:latin typeface="Book Antiqua" pitchFamily="18" charset="0"/>
              </a:rPr>
              <a:t>а </a:t>
            </a:r>
            <a:r>
              <a:rPr lang="ru-RU" sz="2000" dirty="0" smtClean="0"/>
              <a:t>и</a:t>
            </a:r>
            <a:r>
              <a:rPr lang="ru-RU" sz="2000" b="1" i="1" dirty="0" smtClean="0">
                <a:latin typeface="Book Antiqua" pitchFamily="18" charset="0"/>
              </a:rPr>
              <a:t>  </a:t>
            </a:r>
            <a:r>
              <a:rPr lang="en-US" sz="2000" b="1" i="1" dirty="0" smtClean="0">
                <a:latin typeface="Book Antiqua" pitchFamily="18" charset="0"/>
              </a:rPr>
              <a:t>v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endParaRPr lang="ru-RU" sz="2000" dirty="0" smtClean="0"/>
          </a:p>
          <a:p>
            <a:pPr algn="ctr"/>
            <a:r>
              <a:rPr lang="ru-RU" sz="2000" dirty="0" smtClean="0"/>
              <a:t>  противоположно</a:t>
            </a:r>
          </a:p>
          <a:p>
            <a:pPr algn="ctr"/>
            <a:r>
              <a:rPr lang="ru-RU" sz="2000" dirty="0" smtClean="0"/>
              <a:t>направлены</a:t>
            </a:r>
          </a:p>
          <a:p>
            <a:endParaRPr lang="ru-RU" sz="2000" b="1" dirty="0">
              <a:solidFill>
                <a:schemeClr val="accent1"/>
              </a:solidFill>
            </a:endParaRPr>
          </a:p>
        </p:txBody>
      </p:sp>
      <p:cxnSp>
        <p:nvCxnSpPr>
          <p:cNvPr id="82" name="Прямая со стрелкой 81"/>
          <p:cNvCxnSpPr/>
          <p:nvPr/>
        </p:nvCxnSpPr>
        <p:spPr>
          <a:xfrm>
            <a:off x="3643306" y="4714884"/>
            <a:ext cx="185738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Овал 82"/>
          <p:cNvSpPr/>
          <p:nvPr/>
        </p:nvSpPr>
        <p:spPr>
          <a:xfrm>
            <a:off x="3786182" y="4357694"/>
            <a:ext cx="214314" cy="21431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84" name="Прямая со стрелкой 83"/>
          <p:cNvCxnSpPr/>
          <p:nvPr/>
        </p:nvCxnSpPr>
        <p:spPr>
          <a:xfrm flipV="1">
            <a:off x="4143372" y="4429132"/>
            <a:ext cx="704856" cy="952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 rot="5400000" flipH="1" flipV="1">
            <a:off x="4787108" y="4142586"/>
            <a:ext cx="428628" cy="158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Прямоугольник 85"/>
          <p:cNvSpPr/>
          <p:nvPr/>
        </p:nvSpPr>
        <p:spPr>
          <a:xfrm>
            <a:off x="4357686" y="4000504"/>
            <a:ext cx="3898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latin typeface="Book Antiqua" pitchFamily="18" charset="0"/>
              </a:rPr>
              <a:t>v</a:t>
            </a:r>
            <a:r>
              <a:rPr lang="ru-RU" b="1" i="1" baseline="-16000" dirty="0" smtClean="0">
                <a:latin typeface="Book Antiqua" pitchFamily="18" charset="0"/>
              </a:rPr>
              <a:t>0</a:t>
            </a:r>
            <a:endParaRPr lang="ru-RU" baseline="-16000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5072066" y="3857628"/>
            <a:ext cx="3129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latin typeface="Book Antiqua" pitchFamily="18" charset="0"/>
              </a:rPr>
              <a:t>а</a:t>
            </a:r>
            <a:endParaRPr lang="ru-RU" dirty="0"/>
          </a:p>
        </p:txBody>
      </p:sp>
      <p:cxnSp>
        <p:nvCxnSpPr>
          <p:cNvPr id="88" name="Прямая со стрелкой 87"/>
          <p:cNvCxnSpPr/>
          <p:nvPr/>
        </p:nvCxnSpPr>
        <p:spPr>
          <a:xfrm>
            <a:off x="4357686" y="4071942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5072066" y="3929066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3143240" y="5429264"/>
            <a:ext cx="27860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скорость постоянна</a:t>
            </a:r>
            <a:r>
              <a:rPr lang="ru-RU" sz="2000" b="1" dirty="0" smtClean="0">
                <a:solidFill>
                  <a:schemeClr val="accent1"/>
                </a:solidFill>
              </a:rPr>
              <a:t> </a:t>
            </a:r>
            <a:r>
              <a:rPr lang="ru-RU" dirty="0" smtClean="0"/>
              <a:t>если </a:t>
            </a:r>
            <a:r>
              <a:rPr lang="ru-RU" b="1" i="1" dirty="0" smtClean="0">
                <a:latin typeface="Book Antiqua" pitchFamily="18" charset="0"/>
              </a:rPr>
              <a:t>а = 0 </a:t>
            </a:r>
            <a:r>
              <a:rPr lang="ru-RU" dirty="0" smtClean="0"/>
              <a:t>или векторы </a:t>
            </a:r>
          </a:p>
          <a:p>
            <a:pPr algn="ctr"/>
            <a:r>
              <a:rPr lang="ru-RU" dirty="0" smtClean="0"/>
              <a:t>перпендикулярны</a:t>
            </a:r>
            <a:endParaRPr lang="ru-RU" dirty="0"/>
          </a:p>
        </p:txBody>
      </p:sp>
      <p:cxnSp>
        <p:nvCxnSpPr>
          <p:cNvPr id="104" name="Прямая со стрелкой 103"/>
          <p:cNvCxnSpPr/>
          <p:nvPr/>
        </p:nvCxnSpPr>
        <p:spPr>
          <a:xfrm rot="10800000">
            <a:off x="4143372" y="4572008"/>
            <a:ext cx="714380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428992" y="4429132"/>
            <a:ext cx="320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106" name="TextBox 105"/>
          <p:cNvSpPr txBox="1"/>
          <p:nvPr/>
        </p:nvSpPr>
        <p:spPr>
          <a:xfrm>
            <a:off x="5286380" y="4357694"/>
            <a:ext cx="330446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</a:t>
            </a:r>
            <a:endParaRPr lang="ru-RU" dirty="0"/>
          </a:p>
        </p:txBody>
      </p:sp>
      <p:cxnSp>
        <p:nvCxnSpPr>
          <p:cNvPr id="107" name="Прямая со стрелкой 106"/>
          <p:cNvCxnSpPr/>
          <p:nvPr/>
        </p:nvCxnSpPr>
        <p:spPr>
          <a:xfrm>
            <a:off x="3643306" y="5429264"/>
            <a:ext cx="185738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286380" y="5072074"/>
            <a:ext cx="320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</a:t>
            </a:r>
            <a:endParaRPr lang="ru-RU" dirty="0"/>
          </a:p>
        </p:txBody>
      </p:sp>
      <p:sp>
        <p:nvSpPr>
          <p:cNvPr id="109" name="TextBox 108"/>
          <p:cNvSpPr txBox="1"/>
          <p:nvPr/>
        </p:nvSpPr>
        <p:spPr>
          <a:xfrm>
            <a:off x="3428992" y="5072074"/>
            <a:ext cx="320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110" name="Овал 109"/>
          <p:cNvSpPr/>
          <p:nvPr/>
        </p:nvSpPr>
        <p:spPr>
          <a:xfrm>
            <a:off x="3857620" y="5143512"/>
            <a:ext cx="214314" cy="21431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11" name="Прямая со стрелкой 110"/>
          <p:cNvCxnSpPr/>
          <p:nvPr/>
        </p:nvCxnSpPr>
        <p:spPr>
          <a:xfrm rot="10800000">
            <a:off x="4286248" y="5286388"/>
            <a:ext cx="714380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 стрелкой 111"/>
          <p:cNvCxnSpPr/>
          <p:nvPr/>
        </p:nvCxnSpPr>
        <p:spPr>
          <a:xfrm flipV="1">
            <a:off x="4286248" y="5143512"/>
            <a:ext cx="704856" cy="952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Прямоугольник 112"/>
          <p:cNvSpPr/>
          <p:nvPr/>
        </p:nvSpPr>
        <p:spPr>
          <a:xfrm>
            <a:off x="4000496" y="4786322"/>
            <a:ext cx="3898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latin typeface="Book Antiqua" pitchFamily="18" charset="0"/>
              </a:rPr>
              <a:t>v</a:t>
            </a:r>
            <a:r>
              <a:rPr lang="ru-RU" b="1" i="1" baseline="-16000" dirty="0" smtClean="0">
                <a:latin typeface="Book Antiqua" pitchFamily="18" charset="0"/>
              </a:rPr>
              <a:t>0</a:t>
            </a:r>
            <a:endParaRPr lang="ru-RU" baseline="-16000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4929190" y="4857760"/>
            <a:ext cx="857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latin typeface="Book Antiqua" pitchFamily="18" charset="0"/>
              </a:rPr>
              <a:t>а = 0</a:t>
            </a:r>
            <a:endParaRPr lang="ru-RU" dirty="0"/>
          </a:p>
        </p:txBody>
      </p:sp>
      <p:cxnSp>
        <p:nvCxnSpPr>
          <p:cNvPr id="117" name="Прямая со стрелкой 116"/>
          <p:cNvCxnSpPr/>
          <p:nvPr/>
        </p:nvCxnSpPr>
        <p:spPr>
          <a:xfrm>
            <a:off x="2143108" y="5143512"/>
            <a:ext cx="21431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 стрелкой 118"/>
          <p:cNvCxnSpPr/>
          <p:nvPr/>
        </p:nvCxnSpPr>
        <p:spPr>
          <a:xfrm>
            <a:off x="2643174" y="5143512"/>
            <a:ext cx="21431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 стрелкой 122"/>
          <p:cNvCxnSpPr/>
          <p:nvPr/>
        </p:nvCxnSpPr>
        <p:spPr>
          <a:xfrm>
            <a:off x="7786710" y="5072074"/>
            <a:ext cx="21431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 стрелкой 123"/>
          <p:cNvCxnSpPr/>
          <p:nvPr/>
        </p:nvCxnSpPr>
        <p:spPr>
          <a:xfrm>
            <a:off x="8286776" y="5072074"/>
            <a:ext cx="21431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>
            <a:off x="642910" y="6500834"/>
            <a:ext cx="8072494" cy="1588"/>
          </a:xfrm>
          <a:prstGeom prst="line">
            <a:avLst/>
          </a:prstGeom>
          <a:ln w="88900" cmpd="thickThin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7" name="Группа 3"/>
          <p:cNvGrpSpPr/>
          <p:nvPr/>
        </p:nvGrpSpPr>
        <p:grpSpPr>
          <a:xfrm>
            <a:off x="357158" y="285728"/>
            <a:ext cx="857256" cy="642942"/>
            <a:chOff x="142844" y="214290"/>
            <a:chExt cx="1571636" cy="1209104"/>
          </a:xfrm>
        </p:grpSpPr>
        <p:sp>
          <p:nvSpPr>
            <p:cNvPr id="128" name="Овал 127"/>
            <p:cNvSpPr/>
            <p:nvPr/>
          </p:nvSpPr>
          <p:spPr>
            <a:xfrm>
              <a:off x="142844" y="857232"/>
              <a:ext cx="1571636" cy="42862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Скругленный прямоугольник 128"/>
            <p:cNvSpPr/>
            <p:nvPr/>
          </p:nvSpPr>
          <p:spPr>
            <a:xfrm>
              <a:off x="714348" y="214290"/>
              <a:ext cx="857256" cy="857256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Равнобедренный треугольник 129"/>
            <p:cNvSpPr/>
            <p:nvPr/>
          </p:nvSpPr>
          <p:spPr>
            <a:xfrm rot="14284651">
              <a:off x="257518" y="566138"/>
              <a:ext cx="928694" cy="785818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31" name="Прямая соединительная линия 130"/>
          <p:cNvCxnSpPr/>
          <p:nvPr/>
        </p:nvCxnSpPr>
        <p:spPr>
          <a:xfrm>
            <a:off x="428596" y="1071546"/>
            <a:ext cx="8286808" cy="1588"/>
          </a:xfrm>
          <a:prstGeom prst="line">
            <a:avLst/>
          </a:prstGeom>
          <a:ln w="127000" cmpd="tri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Прямоугольник 90"/>
          <p:cNvSpPr/>
          <p:nvPr/>
        </p:nvSpPr>
        <p:spPr>
          <a:xfrm>
            <a:off x="428596" y="5715016"/>
            <a:ext cx="25808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скорость увеличивается</a:t>
            </a:r>
          </a:p>
        </p:txBody>
      </p:sp>
      <p:sp>
        <p:nvSpPr>
          <p:cNvPr id="92" name="Прямоугольник 91"/>
          <p:cNvSpPr/>
          <p:nvPr/>
        </p:nvSpPr>
        <p:spPr>
          <a:xfrm>
            <a:off x="6143636" y="5929330"/>
            <a:ext cx="2447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скорость уменьшается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2000"/>
                            </p:stCondLst>
                            <p:childTnLst>
                              <p:par>
                                <p:cTn id="18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3" grpId="0"/>
      <p:bldP spid="14" grpId="0" animBg="1"/>
      <p:bldP spid="16" grpId="0" animBg="1"/>
      <p:bldP spid="19" grpId="0" animBg="1"/>
      <p:bldP spid="20" grpId="0" animBg="1"/>
      <p:bldP spid="23" grpId="0" animBg="1"/>
      <p:bldP spid="24" grpId="0" animBg="1"/>
      <p:bldP spid="38" grpId="0" animBg="1"/>
      <p:bldP spid="41" grpId="0"/>
      <p:bldP spid="42" grpId="0"/>
      <p:bldP spid="45" grpId="0"/>
      <p:bldP spid="46" grpId="0"/>
      <p:bldP spid="48" grpId="0" animBg="1"/>
      <p:bldP spid="52" grpId="0"/>
      <p:bldP spid="53" grpId="0"/>
      <p:bldP spid="56" grpId="0"/>
      <p:bldP spid="57" grpId="0"/>
      <p:bldP spid="58" grpId="0" animBg="1"/>
      <p:bldP spid="59" grpId="0"/>
      <p:bldP spid="60" grpId="0" animBg="1"/>
      <p:bldP spid="61" grpId="0" animBg="1"/>
      <p:bldP spid="65" grpId="0"/>
      <p:bldP spid="66" grpId="0"/>
      <p:bldP spid="69" grpId="0"/>
      <p:bldP spid="70" grpId="0"/>
      <p:bldP spid="71" grpId="0" animBg="1"/>
      <p:bldP spid="75" grpId="0"/>
      <p:bldP spid="76" grpId="0"/>
      <p:bldP spid="79" grpId="0"/>
      <p:bldP spid="80" grpId="0"/>
      <p:bldP spid="81" grpId="0"/>
      <p:bldP spid="83" grpId="0" animBg="1"/>
      <p:bldP spid="86" grpId="0"/>
      <p:bldP spid="87" grpId="0"/>
      <p:bldP spid="103" grpId="0"/>
      <p:bldP spid="105" grpId="0"/>
      <p:bldP spid="106" grpId="0"/>
      <p:bldP spid="108" grpId="0"/>
      <p:bldP spid="109" grpId="0"/>
      <p:bldP spid="110" grpId="0" animBg="1"/>
      <p:bldP spid="113" grpId="0"/>
      <p:bldP spid="114" grpId="0"/>
      <p:bldP spid="91" grpId="0"/>
      <p:bldP spid="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 стрелкой 12"/>
          <p:cNvCxnSpPr/>
          <p:nvPr/>
        </p:nvCxnSpPr>
        <p:spPr>
          <a:xfrm>
            <a:off x="1428728" y="3500438"/>
            <a:ext cx="21431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000100" y="3357562"/>
            <a:ext cx="490542" cy="158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500166" y="214290"/>
            <a:ext cx="70310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latin typeface="+mj-lt"/>
              </a:rPr>
              <a:t>Если известна начальная скорость и ускорение, можно </a:t>
            </a:r>
          </a:p>
          <a:p>
            <a:pPr algn="ctr"/>
            <a:r>
              <a:rPr lang="ru-RU" sz="2000" b="1" dirty="0" smtClean="0">
                <a:latin typeface="+mj-lt"/>
              </a:rPr>
              <a:t>определить  скорость тела в любой момент времени</a:t>
            </a:r>
            <a:endParaRPr lang="ru-RU" sz="2000" b="1" dirty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28662" y="1285860"/>
            <a:ext cx="14141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err="1" smtClean="0">
                <a:latin typeface="Book Antiqua" pitchFamily="18" charset="0"/>
              </a:rPr>
              <a:t>v</a:t>
            </a:r>
            <a:r>
              <a:rPr lang="en-US" sz="3200" b="1" i="1" baseline="-16000" dirty="0" err="1" smtClean="0">
                <a:latin typeface="Book Antiqua" pitchFamily="18" charset="0"/>
              </a:rPr>
              <a:t>x</a:t>
            </a:r>
            <a:r>
              <a:rPr lang="ru-RU" sz="3200" b="1" i="1" dirty="0" smtClean="0">
                <a:latin typeface="Book Antiqua" pitchFamily="18" charset="0"/>
              </a:rPr>
              <a:t> </a:t>
            </a:r>
            <a:r>
              <a:rPr lang="ru-RU" sz="3200" i="1" dirty="0" smtClean="0">
                <a:latin typeface="Book Antiqua" pitchFamily="18" charset="0"/>
              </a:rPr>
              <a:t>-</a:t>
            </a:r>
            <a:r>
              <a:rPr lang="ru-RU" sz="3200" b="1" i="1" dirty="0" smtClean="0">
                <a:latin typeface="Book Antiqua" pitchFamily="18" charset="0"/>
              </a:rPr>
              <a:t> </a:t>
            </a:r>
            <a:r>
              <a:rPr lang="en-US" sz="3200" b="1" i="1" dirty="0" smtClean="0">
                <a:latin typeface="Book Antiqua" pitchFamily="18" charset="0"/>
              </a:rPr>
              <a:t>v</a:t>
            </a:r>
            <a:r>
              <a:rPr lang="ru-RU" sz="3200" b="1" i="1" baseline="-18000" dirty="0" smtClean="0">
                <a:latin typeface="Book Antiqua" pitchFamily="18" charset="0"/>
              </a:rPr>
              <a:t>0</a:t>
            </a:r>
            <a:r>
              <a:rPr lang="en-US" sz="3200" b="1" i="1" baseline="-16000" dirty="0" smtClean="0">
                <a:latin typeface="Book Antiqua" pitchFamily="18" charset="0"/>
              </a:rPr>
              <a:t>x</a:t>
            </a:r>
            <a:endParaRPr lang="ru-RU" sz="3200" b="1" i="1" baseline="-18000" dirty="0">
              <a:latin typeface="Book Antiqua" pitchFamily="18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flipV="1">
            <a:off x="928662" y="1785926"/>
            <a:ext cx="1357322" cy="66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357290" y="171448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Book Antiqua" pitchFamily="18" charset="0"/>
              </a:rPr>
              <a:t>t</a:t>
            </a:r>
            <a:endParaRPr lang="ru-RU" sz="3200" b="1" i="1" dirty="0">
              <a:latin typeface="Book Antiqua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42844" y="1500174"/>
            <a:ext cx="7970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Book Antiqua" pitchFamily="18" charset="0"/>
              </a:rPr>
              <a:t>а</a:t>
            </a:r>
            <a:r>
              <a:rPr lang="en-US" sz="3200" b="1" i="1" baseline="-16000" dirty="0" smtClean="0">
                <a:latin typeface="Book Antiqua" pitchFamily="18" charset="0"/>
              </a:rPr>
              <a:t>x</a:t>
            </a:r>
            <a:r>
              <a:rPr lang="en-US" sz="3200" i="1" dirty="0" smtClean="0">
                <a:latin typeface="Book Antiqua" pitchFamily="18" charset="0"/>
              </a:rPr>
              <a:t>=</a:t>
            </a:r>
            <a:endParaRPr lang="ru-RU" sz="3200" i="1" dirty="0">
              <a:latin typeface="Book Antiqua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42844" y="1428736"/>
            <a:ext cx="2214578" cy="785818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Нашивка 35"/>
          <p:cNvSpPr/>
          <p:nvPr/>
        </p:nvSpPr>
        <p:spPr>
          <a:xfrm>
            <a:off x="2571736" y="1714488"/>
            <a:ext cx="571504" cy="357190"/>
          </a:xfrm>
          <a:prstGeom prst="chevr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286116" y="1500174"/>
            <a:ext cx="14830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err="1" smtClean="0">
                <a:latin typeface="Book Antiqua" pitchFamily="18" charset="0"/>
              </a:rPr>
              <a:t>v</a:t>
            </a:r>
            <a:r>
              <a:rPr lang="en-US" sz="3200" b="1" i="1" baseline="-16000" dirty="0" err="1" smtClean="0">
                <a:latin typeface="Book Antiqua" pitchFamily="18" charset="0"/>
              </a:rPr>
              <a:t>x</a:t>
            </a:r>
            <a:r>
              <a:rPr lang="ru-RU" sz="3200" b="1" i="1" dirty="0" smtClean="0">
                <a:latin typeface="Book Antiqua" pitchFamily="18" charset="0"/>
              </a:rPr>
              <a:t> </a:t>
            </a:r>
            <a:r>
              <a:rPr lang="ru-RU" sz="3200" i="1" dirty="0" smtClean="0">
                <a:latin typeface="Book Antiqua" pitchFamily="18" charset="0"/>
              </a:rPr>
              <a:t>-</a:t>
            </a:r>
            <a:r>
              <a:rPr lang="ru-RU" sz="3200" b="1" i="1" dirty="0" smtClean="0">
                <a:latin typeface="Book Antiqua" pitchFamily="18" charset="0"/>
              </a:rPr>
              <a:t> </a:t>
            </a:r>
            <a:r>
              <a:rPr lang="en-US" sz="3200" b="1" i="1" dirty="0" smtClean="0">
                <a:latin typeface="Book Antiqua" pitchFamily="18" charset="0"/>
              </a:rPr>
              <a:t>v</a:t>
            </a:r>
            <a:r>
              <a:rPr lang="ru-RU" sz="3200" b="1" i="1" baseline="-18000" dirty="0" smtClean="0">
                <a:latin typeface="Book Antiqua" pitchFamily="18" charset="0"/>
              </a:rPr>
              <a:t>0</a:t>
            </a:r>
            <a:r>
              <a:rPr lang="en-US" sz="3200" b="1" i="1" baseline="-16000" dirty="0" smtClean="0">
                <a:latin typeface="Book Antiqua" pitchFamily="18" charset="0"/>
              </a:rPr>
              <a:t> x</a:t>
            </a:r>
            <a:endParaRPr lang="ru-RU" sz="3200" b="1" i="1" baseline="-18000" dirty="0">
              <a:latin typeface="Book Antiqua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500562" y="1500174"/>
            <a:ext cx="15001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Book Antiqua" pitchFamily="18" charset="0"/>
              </a:rPr>
              <a:t> </a:t>
            </a:r>
            <a:r>
              <a:rPr lang="en-US" sz="3200" i="1" dirty="0" smtClean="0">
                <a:latin typeface="Book Antiqua" pitchFamily="18" charset="0"/>
              </a:rPr>
              <a:t>=</a:t>
            </a:r>
            <a:r>
              <a:rPr lang="en-US" sz="3200" b="1" i="1" dirty="0" smtClean="0">
                <a:latin typeface="Book Antiqua" pitchFamily="18" charset="0"/>
              </a:rPr>
              <a:t> a</a:t>
            </a:r>
            <a:r>
              <a:rPr lang="en-US" sz="3200" b="1" i="1" baseline="-16000" dirty="0" smtClean="0">
                <a:latin typeface="Book Antiqua" pitchFamily="18" charset="0"/>
              </a:rPr>
              <a:t>x </a:t>
            </a:r>
            <a:r>
              <a:rPr lang="en-US" sz="3200" b="1" i="1" dirty="0" smtClean="0">
                <a:latin typeface="Book Antiqua" pitchFamily="18" charset="0"/>
              </a:rPr>
              <a:t>t</a:t>
            </a:r>
            <a:endParaRPr lang="ru-RU" sz="3200" b="1" i="1" dirty="0" smtClean="0">
              <a:latin typeface="Book Antiqua" pitchFamily="18" charset="0"/>
            </a:endParaRPr>
          </a:p>
          <a:p>
            <a:endParaRPr lang="ru-RU" sz="3200" b="1" i="1" dirty="0">
              <a:latin typeface="Book Antiqua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286116" y="1500174"/>
            <a:ext cx="2428892" cy="642942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Нашивка 39"/>
          <p:cNvSpPr/>
          <p:nvPr/>
        </p:nvSpPr>
        <p:spPr>
          <a:xfrm>
            <a:off x="5786446" y="1714488"/>
            <a:ext cx="571504" cy="357190"/>
          </a:xfrm>
          <a:prstGeom prst="chevr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429388" y="1500174"/>
            <a:ext cx="2872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latin typeface="Book Antiqua" pitchFamily="18" charset="0"/>
              </a:rPr>
              <a:t> </a:t>
            </a:r>
            <a:endParaRPr lang="ru-RU" sz="3200" b="1" i="1" baseline="-18000" dirty="0">
              <a:latin typeface="Book Antiqua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429388" y="1500174"/>
            <a:ext cx="2500330" cy="642942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6357950" y="1500174"/>
            <a:ext cx="26432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Book Antiqua" pitchFamily="18" charset="0"/>
              </a:rPr>
              <a:t> </a:t>
            </a:r>
            <a:r>
              <a:rPr lang="en-US" sz="3200" b="1" i="1" dirty="0" err="1" smtClean="0">
                <a:latin typeface="Book Antiqua" pitchFamily="18" charset="0"/>
              </a:rPr>
              <a:t>v</a:t>
            </a:r>
            <a:r>
              <a:rPr lang="en-US" sz="3200" b="1" i="1" baseline="-16000" dirty="0" err="1" smtClean="0">
                <a:latin typeface="Book Antiqua" pitchFamily="18" charset="0"/>
              </a:rPr>
              <a:t>x</a:t>
            </a:r>
            <a:r>
              <a:rPr lang="en-US" sz="3200" b="1" i="1" baseline="-16000" dirty="0" smtClean="0">
                <a:latin typeface="Book Antiqua" pitchFamily="18" charset="0"/>
              </a:rPr>
              <a:t> </a:t>
            </a:r>
            <a:r>
              <a:rPr lang="en-US" sz="3200" i="1" dirty="0" smtClean="0">
                <a:latin typeface="Book Antiqua" pitchFamily="18" charset="0"/>
              </a:rPr>
              <a:t>=</a:t>
            </a:r>
            <a:r>
              <a:rPr lang="en-US" sz="3200" b="1" i="1" dirty="0" smtClean="0">
                <a:latin typeface="Book Antiqua" pitchFamily="18" charset="0"/>
              </a:rPr>
              <a:t> v</a:t>
            </a:r>
            <a:r>
              <a:rPr lang="ru-RU" sz="3200" b="1" i="1" baseline="-18000" dirty="0" smtClean="0">
                <a:latin typeface="Book Antiqua" pitchFamily="18" charset="0"/>
              </a:rPr>
              <a:t>0</a:t>
            </a:r>
            <a:r>
              <a:rPr lang="en-US" sz="3200" b="1" i="1" baseline="-16000" dirty="0" smtClean="0">
                <a:latin typeface="Book Antiqua" pitchFamily="18" charset="0"/>
              </a:rPr>
              <a:t> x</a:t>
            </a:r>
            <a:r>
              <a:rPr lang="en-US" sz="3200" b="1" i="1" baseline="-18000" dirty="0" smtClean="0">
                <a:latin typeface="Book Antiqua" pitchFamily="18" charset="0"/>
              </a:rPr>
              <a:t> </a:t>
            </a:r>
            <a:r>
              <a:rPr lang="en-US" sz="3200" i="1" dirty="0" smtClean="0">
                <a:latin typeface="Book Antiqua" pitchFamily="18" charset="0"/>
              </a:rPr>
              <a:t>+</a:t>
            </a:r>
            <a:r>
              <a:rPr lang="en-US" sz="3200" b="1" i="1" dirty="0" smtClean="0">
                <a:latin typeface="Book Antiqua" pitchFamily="18" charset="0"/>
              </a:rPr>
              <a:t> </a:t>
            </a:r>
            <a:r>
              <a:rPr lang="en-US" sz="3200" b="1" i="1" dirty="0" err="1" smtClean="0">
                <a:latin typeface="Book Antiqua" pitchFamily="18" charset="0"/>
              </a:rPr>
              <a:t>a</a:t>
            </a:r>
            <a:r>
              <a:rPr lang="en-US" sz="3200" b="1" i="1" baseline="-16000" dirty="0" err="1" smtClean="0">
                <a:latin typeface="Book Antiqua" pitchFamily="18" charset="0"/>
              </a:rPr>
              <a:t>x</a:t>
            </a:r>
            <a:r>
              <a:rPr lang="en-US" sz="3200" b="1" i="1" dirty="0" err="1" smtClean="0">
                <a:latin typeface="Book Antiqua" pitchFamily="18" charset="0"/>
              </a:rPr>
              <a:t>t</a:t>
            </a:r>
            <a:endParaRPr lang="ru-RU" sz="3200" b="1" i="1" dirty="0" smtClean="0">
              <a:latin typeface="Book Antiqua" pitchFamily="18" charset="0"/>
            </a:endParaRPr>
          </a:p>
          <a:p>
            <a:endParaRPr lang="ru-RU" sz="3200" b="1" i="1" dirty="0">
              <a:latin typeface="Book Antiqua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85720" y="2285992"/>
            <a:ext cx="85416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Полученная формула может видоизменяться в зависимости</a:t>
            </a:r>
          </a:p>
          <a:p>
            <a:pPr algn="ctr"/>
            <a:r>
              <a:rPr lang="ru-RU" sz="2000" b="1" dirty="0" smtClean="0"/>
              <a:t> от  знаков  проекций  ускорения и  начальной скорости</a:t>
            </a:r>
            <a:endParaRPr lang="ru-RU" sz="2000" b="1" dirty="0"/>
          </a:p>
        </p:txBody>
      </p:sp>
      <p:grpSp>
        <p:nvGrpSpPr>
          <p:cNvPr id="45" name="Группа 44"/>
          <p:cNvGrpSpPr/>
          <p:nvPr/>
        </p:nvGrpSpPr>
        <p:grpSpPr>
          <a:xfrm>
            <a:off x="500034" y="4071942"/>
            <a:ext cx="8143932" cy="214314"/>
            <a:chOff x="928662" y="4786322"/>
            <a:chExt cx="6500858" cy="142082"/>
          </a:xfrm>
        </p:grpSpPr>
        <p:cxnSp>
          <p:nvCxnSpPr>
            <p:cNvPr id="46" name="Прямая со стрелкой 45"/>
            <p:cNvCxnSpPr/>
            <p:nvPr/>
          </p:nvCxnSpPr>
          <p:spPr>
            <a:xfrm>
              <a:off x="928662" y="4857760"/>
              <a:ext cx="6500858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5400000">
              <a:off x="858018" y="4856966"/>
              <a:ext cx="142082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rot="5400000">
              <a:off x="1643836" y="4856966"/>
              <a:ext cx="142082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5400000">
              <a:off x="2358216" y="4856966"/>
              <a:ext cx="142082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rot="5400000">
              <a:off x="3072596" y="4856966"/>
              <a:ext cx="142082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 rot="5400000">
              <a:off x="3786976" y="4856966"/>
              <a:ext cx="142082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rot="5400000">
              <a:off x="4501356" y="4856966"/>
              <a:ext cx="142082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rot="5400000">
              <a:off x="5215736" y="4856966"/>
              <a:ext cx="142082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rot="5400000">
              <a:off x="5930116" y="4856966"/>
              <a:ext cx="142082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rot="5400000">
              <a:off x="6644496" y="4856966"/>
              <a:ext cx="142082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8643966" y="3643314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х</a:t>
            </a:r>
            <a:endParaRPr lang="ru-RU" sz="2400" b="1" dirty="0"/>
          </a:p>
        </p:txBody>
      </p:sp>
      <p:sp>
        <p:nvSpPr>
          <p:cNvPr id="57" name="Овал 56"/>
          <p:cNvSpPr/>
          <p:nvPr/>
        </p:nvSpPr>
        <p:spPr>
          <a:xfrm>
            <a:off x="3071802" y="3571876"/>
            <a:ext cx="357190" cy="35719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5214942" y="3571876"/>
            <a:ext cx="357190" cy="35719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7143768" y="3571876"/>
            <a:ext cx="357190" cy="35719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0" name="Прямая со стрелкой 59"/>
          <p:cNvCxnSpPr/>
          <p:nvPr/>
        </p:nvCxnSpPr>
        <p:spPr>
          <a:xfrm>
            <a:off x="1285852" y="3714752"/>
            <a:ext cx="500066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5643570" y="3714752"/>
            <a:ext cx="57150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rot="10800000">
            <a:off x="7572396" y="3714752"/>
            <a:ext cx="57150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rot="10800000">
            <a:off x="5357818" y="3357562"/>
            <a:ext cx="581028" cy="9524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7429520" y="3357562"/>
            <a:ext cx="490542" cy="158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Овал 66"/>
          <p:cNvSpPr/>
          <p:nvPr/>
        </p:nvSpPr>
        <p:spPr>
          <a:xfrm>
            <a:off x="857224" y="3571876"/>
            <a:ext cx="357190" cy="35719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3" name="Прямая со стрелкой 72"/>
          <p:cNvCxnSpPr/>
          <p:nvPr/>
        </p:nvCxnSpPr>
        <p:spPr>
          <a:xfrm rot="10800000">
            <a:off x="2428860" y="3714752"/>
            <a:ext cx="57150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 rot="10800000">
            <a:off x="2643174" y="3357562"/>
            <a:ext cx="581028" cy="9524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214282" y="5000636"/>
            <a:ext cx="20040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Book Antiqua" pitchFamily="18" charset="0"/>
              </a:rPr>
              <a:t>т.к.</a:t>
            </a:r>
            <a:r>
              <a:rPr lang="ru-RU" b="1" i="1" dirty="0" smtClean="0">
                <a:latin typeface="Book Antiqua" pitchFamily="18" charset="0"/>
              </a:rPr>
              <a:t> </a:t>
            </a:r>
            <a:r>
              <a:rPr lang="en-US" b="1" i="1" dirty="0" smtClean="0">
                <a:latin typeface="Book Antiqua" pitchFamily="18" charset="0"/>
              </a:rPr>
              <a:t>v</a:t>
            </a:r>
            <a:r>
              <a:rPr lang="ru-RU" b="1" i="1" baseline="-25000" dirty="0" smtClean="0">
                <a:latin typeface="Book Antiqua" pitchFamily="18" charset="0"/>
              </a:rPr>
              <a:t>1</a:t>
            </a:r>
            <a:r>
              <a:rPr lang="en-US" b="1" i="1" baseline="-25000" dirty="0" smtClean="0">
                <a:latin typeface="Book Antiqua" pitchFamily="18" charset="0"/>
              </a:rPr>
              <a:t>x</a:t>
            </a:r>
            <a:r>
              <a:rPr lang="en-US" b="1" i="1" dirty="0" smtClean="0">
                <a:latin typeface="Book Antiqua" pitchFamily="18" charset="0"/>
              </a:rPr>
              <a:t> &gt; 0</a:t>
            </a:r>
            <a:r>
              <a:rPr lang="ru-RU" b="1" i="1" dirty="0" smtClean="0">
                <a:latin typeface="Book Antiqua" pitchFamily="18" charset="0"/>
              </a:rPr>
              <a:t>, а</a:t>
            </a:r>
            <a:r>
              <a:rPr lang="en-US" b="1" i="1" baseline="-12000" dirty="0" smtClean="0">
                <a:latin typeface="Book Antiqua" pitchFamily="18" charset="0"/>
              </a:rPr>
              <a:t>x</a:t>
            </a:r>
            <a:r>
              <a:rPr lang="en-US" b="1" i="1" baseline="-20000" dirty="0" smtClean="0">
                <a:latin typeface="Book Antiqua" pitchFamily="18" charset="0"/>
              </a:rPr>
              <a:t> </a:t>
            </a:r>
            <a:r>
              <a:rPr lang="en-US" b="1" i="1" dirty="0" smtClean="0">
                <a:latin typeface="Book Antiqua" pitchFamily="18" charset="0"/>
              </a:rPr>
              <a:t>&gt; 0</a:t>
            </a:r>
            <a:endParaRPr lang="ru-RU" b="1" i="1" dirty="0">
              <a:latin typeface="Book Antiqua" pitchFamily="18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2500298" y="5000636"/>
            <a:ext cx="1927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Book Antiqua" pitchFamily="18" charset="0"/>
              </a:rPr>
              <a:t>т.к.</a:t>
            </a:r>
            <a:r>
              <a:rPr lang="ru-RU" b="1" i="1" dirty="0" smtClean="0">
                <a:latin typeface="Book Antiqua" pitchFamily="18" charset="0"/>
              </a:rPr>
              <a:t> </a:t>
            </a:r>
            <a:r>
              <a:rPr lang="en-US" b="1" i="1" dirty="0" smtClean="0">
                <a:latin typeface="Book Antiqua" pitchFamily="18" charset="0"/>
              </a:rPr>
              <a:t>v</a:t>
            </a:r>
            <a:r>
              <a:rPr lang="ru-RU" b="1" i="1" baseline="-25000" dirty="0" smtClean="0">
                <a:latin typeface="Book Antiqua" pitchFamily="18" charset="0"/>
              </a:rPr>
              <a:t>2</a:t>
            </a:r>
            <a:r>
              <a:rPr lang="en-US" b="1" i="1" baseline="-25000" dirty="0" smtClean="0">
                <a:latin typeface="Book Antiqua" pitchFamily="18" charset="0"/>
              </a:rPr>
              <a:t>x </a:t>
            </a:r>
            <a:r>
              <a:rPr lang="en-US" b="1" i="1" dirty="0" smtClean="0">
                <a:latin typeface="Book Antiqua" pitchFamily="18" charset="0"/>
              </a:rPr>
              <a:t>&lt; 0</a:t>
            </a:r>
            <a:r>
              <a:rPr lang="ru-RU" b="1" i="1" dirty="0" smtClean="0">
                <a:latin typeface="Book Antiqua" pitchFamily="18" charset="0"/>
              </a:rPr>
              <a:t>, а</a:t>
            </a:r>
            <a:r>
              <a:rPr lang="en-US" b="1" i="1" baseline="-12000" dirty="0" smtClean="0">
                <a:latin typeface="Book Antiqua" pitchFamily="18" charset="0"/>
              </a:rPr>
              <a:t>x</a:t>
            </a:r>
            <a:r>
              <a:rPr lang="en-US" b="1" i="1" baseline="-20000" dirty="0" smtClean="0">
                <a:latin typeface="Book Antiqua" pitchFamily="18" charset="0"/>
              </a:rPr>
              <a:t> </a:t>
            </a:r>
            <a:r>
              <a:rPr lang="en-US" b="1" i="1" dirty="0" smtClean="0">
                <a:latin typeface="Book Antiqua" pitchFamily="18" charset="0"/>
              </a:rPr>
              <a:t>&lt;0</a:t>
            </a:r>
            <a:endParaRPr lang="ru-RU" b="1" i="1" dirty="0">
              <a:latin typeface="Book Antiqua" pitchFamily="18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6643702" y="5000636"/>
            <a:ext cx="2023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Book Antiqua" pitchFamily="18" charset="0"/>
              </a:rPr>
              <a:t>т.к.</a:t>
            </a:r>
            <a:r>
              <a:rPr lang="ru-RU" b="1" i="1" dirty="0" smtClean="0">
                <a:latin typeface="Book Antiqua" pitchFamily="18" charset="0"/>
              </a:rPr>
              <a:t> </a:t>
            </a:r>
            <a:r>
              <a:rPr lang="en-US" b="1" i="1" dirty="0" smtClean="0">
                <a:latin typeface="Book Antiqua" pitchFamily="18" charset="0"/>
              </a:rPr>
              <a:t>v</a:t>
            </a:r>
            <a:r>
              <a:rPr lang="ru-RU" b="1" i="1" baseline="-26000" dirty="0" smtClean="0">
                <a:latin typeface="Book Antiqua" pitchFamily="18" charset="0"/>
              </a:rPr>
              <a:t>3</a:t>
            </a:r>
            <a:r>
              <a:rPr lang="en-US" b="1" i="1" baseline="-26000" dirty="0" smtClean="0">
                <a:latin typeface="Book Antiqua" pitchFamily="18" charset="0"/>
              </a:rPr>
              <a:t>x</a:t>
            </a:r>
            <a:r>
              <a:rPr lang="en-US" b="1" i="1" dirty="0" smtClean="0">
                <a:latin typeface="Book Antiqua" pitchFamily="18" charset="0"/>
              </a:rPr>
              <a:t> &lt; 0, a</a:t>
            </a:r>
            <a:r>
              <a:rPr lang="en-US" b="1" i="1" baseline="-12000" dirty="0" smtClean="0">
                <a:latin typeface="Book Antiqua" pitchFamily="18" charset="0"/>
              </a:rPr>
              <a:t>x</a:t>
            </a:r>
            <a:r>
              <a:rPr lang="en-US" b="1" i="1" dirty="0" smtClean="0">
                <a:latin typeface="Book Antiqua" pitchFamily="18" charset="0"/>
              </a:rPr>
              <a:t> &gt; 0</a:t>
            </a:r>
            <a:endParaRPr lang="ru-RU" b="1" i="1" dirty="0">
              <a:latin typeface="Book Antiqua" pitchFamily="18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4572000" y="5000636"/>
            <a:ext cx="2023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Book Antiqua" pitchFamily="18" charset="0"/>
              </a:rPr>
              <a:t>т.к.</a:t>
            </a:r>
            <a:r>
              <a:rPr lang="ru-RU" b="1" i="1" dirty="0" smtClean="0">
                <a:latin typeface="Book Antiqua" pitchFamily="18" charset="0"/>
              </a:rPr>
              <a:t> </a:t>
            </a:r>
            <a:r>
              <a:rPr lang="en-US" b="1" i="1" dirty="0" smtClean="0">
                <a:latin typeface="Book Antiqua" pitchFamily="18" charset="0"/>
              </a:rPr>
              <a:t>v</a:t>
            </a:r>
            <a:r>
              <a:rPr lang="ru-RU" b="1" i="1" baseline="-25000" dirty="0" smtClean="0">
                <a:latin typeface="Book Antiqua" pitchFamily="18" charset="0"/>
              </a:rPr>
              <a:t>4</a:t>
            </a:r>
            <a:r>
              <a:rPr lang="en-US" b="1" i="1" baseline="-25000" dirty="0" smtClean="0">
                <a:latin typeface="Book Antiqua" pitchFamily="18" charset="0"/>
              </a:rPr>
              <a:t>x</a:t>
            </a:r>
            <a:r>
              <a:rPr lang="en-US" b="1" i="1" dirty="0" smtClean="0">
                <a:latin typeface="Book Antiqua" pitchFamily="18" charset="0"/>
              </a:rPr>
              <a:t> &gt; 0, a</a:t>
            </a:r>
            <a:r>
              <a:rPr lang="en-US" b="1" i="1" baseline="-12000" dirty="0" smtClean="0">
                <a:latin typeface="Book Antiqua" pitchFamily="18" charset="0"/>
              </a:rPr>
              <a:t>x</a:t>
            </a:r>
            <a:r>
              <a:rPr lang="en-US" b="1" i="1" dirty="0" smtClean="0">
                <a:latin typeface="Book Antiqua" pitchFamily="18" charset="0"/>
              </a:rPr>
              <a:t> &lt; 0</a:t>
            </a:r>
            <a:endParaRPr lang="ru-RU" b="1" i="1" dirty="0">
              <a:latin typeface="Book Antiqua" pitchFamily="18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5572132" y="307181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Book Antiqua" pitchFamily="18" charset="0"/>
              </a:rPr>
              <a:t>а</a:t>
            </a:r>
            <a:endParaRPr lang="ru-RU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2857488" y="307181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Book Antiqua" pitchFamily="18" charset="0"/>
              </a:rPr>
              <a:t>а</a:t>
            </a:r>
            <a:endParaRPr lang="ru-RU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1071538" y="307181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Book Antiqua" pitchFamily="18" charset="0"/>
              </a:rPr>
              <a:t>а</a:t>
            </a:r>
            <a:endParaRPr lang="ru-RU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7358082" y="307181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Book Antiqua" pitchFamily="18" charset="0"/>
              </a:rPr>
              <a:t>а</a:t>
            </a:r>
            <a:endParaRPr lang="ru-RU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1357290" y="3429000"/>
            <a:ext cx="7143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latin typeface="Book Antiqua" pitchFamily="18" charset="0"/>
              </a:rPr>
              <a:t>v</a:t>
            </a:r>
            <a:endParaRPr lang="ru-RU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2714612" y="34290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Book Antiqua" pitchFamily="18" charset="0"/>
              </a:rPr>
              <a:t>v</a:t>
            </a:r>
            <a:endParaRPr lang="ru-RU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5786446" y="3429000"/>
            <a:ext cx="357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latin typeface="Book Antiqua" pitchFamily="18" charset="0"/>
              </a:rPr>
              <a:t>v</a:t>
            </a:r>
            <a:endParaRPr lang="ru-RU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7858148" y="34290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Book Antiqua" pitchFamily="18" charset="0"/>
              </a:rPr>
              <a:t>v</a:t>
            </a:r>
            <a:endParaRPr lang="ru-RU" dirty="0"/>
          </a:p>
        </p:txBody>
      </p:sp>
      <p:cxnSp>
        <p:nvCxnSpPr>
          <p:cNvPr id="87" name="Прямая со стрелкой 86"/>
          <p:cNvCxnSpPr/>
          <p:nvPr/>
        </p:nvCxnSpPr>
        <p:spPr>
          <a:xfrm>
            <a:off x="1142976" y="3143248"/>
            <a:ext cx="21431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>
            <a:off x="2928926" y="3143248"/>
            <a:ext cx="223838" cy="111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2786050" y="3500438"/>
            <a:ext cx="21431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>
            <a:off x="7429520" y="3143248"/>
            <a:ext cx="21431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/>
          <p:nvPr/>
        </p:nvCxnSpPr>
        <p:spPr>
          <a:xfrm>
            <a:off x="7929586" y="3500438"/>
            <a:ext cx="21431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/>
          <p:nvPr/>
        </p:nvCxnSpPr>
        <p:spPr>
          <a:xfrm>
            <a:off x="5643570" y="3143248"/>
            <a:ext cx="21431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/>
          <p:nvPr/>
        </p:nvCxnSpPr>
        <p:spPr>
          <a:xfrm>
            <a:off x="5786446" y="3500438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428596" y="4429132"/>
            <a:ext cx="1714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Book Antiqua" pitchFamily="18" charset="0"/>
              </a:rPr>
              <a:t>v = v</a:t>
            </a:r>
            <a:r>
              <a:rPr lang="ru-RU" sz="2400" b="1" i="1" baseline="-18000" dirty="0" smtClean="0">
                <a:latin typeface="Book Antiqua" pitchFamily="18" charset="0"/>
              </a:rPr>
              <a:t>0</a:t>
            </a:r>
            <a:r>
              <a:rPr lang="en-US" sz="2400" b="1" i="1" baseline="-18000" dirty="0" smtClean="0">
                <a:latin typeface="Book Antiqua" pitchFamily="18" charset="0"/>
              </a:rPr>
              <a:t> </a:t>
            </a:r>
            <a:r>
              <a:rPr lang="en-US" sz="2400" b="1" i="1" dirty="0" smtClean="0">
                <a:latin typeface="Book Antiqua" pitchFamily="18" charset="0"/>
              </a:rPr>
              <a:t>+ at</a:t>
            </a:r>
            <a:endParaRPr lang="ru-RU" sz="2400" b="1" i="1" dirty="0" smtClean="0">
              <a:latin typeface="Book Antiqua" pitchFamily="18" charset="0"/>
            </a:endParaRPr>
          </a:p>
          <a:p>
            <a:endParaRPr lang="ru-RU" sz="3200" b="1" i="1" dirty="0">
              <a:latin typeface="Book Antiqua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857224" y="3571876"/>
            <a:ext cx="301686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111" name="TextBox 110"/>
          <p:cNvSpPr txBox="1"/>
          <p:nvPr/>
        </p:nvSpPr>
        <p:spPr>
          <a:xfrm>
            <a:off x="3071802" y="35718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7143768" y="35718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113" name="TextBox 112"/>
          <p:cNvSpPr txBox="1"/>
          <p:nvPr/>
        </p:nvSpPr>
        <p:spPr>
          <a:xfrm>
            <a:off x="5214942" y="35718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357158" y="4429132"/>
            <a:ext cx="1714512" cy="500066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Скругленный прямоугольник 114"/>
          <p:cNvSpPr/>
          <p:nvPr/>
        </p:nvSpPr>
        <p:spPr>
          <a:xfrm>
            <a:off x="2571736" y="4429132"/>
            <a:ext cx="1785950" cy="500066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TextBox 115"/>
          <p:cNvSpPr txBox="1"/>
          <p:nvPr/>
        </p:nvSpPr>
        <p:spPr>
          <a:xfrm>
            <a:off x="2571736" y="4429132"/>
            <a:ext cx="20717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Book Antiqua" pitchFamily="18" charset="0"/>
              </a:rPr>
              <a:t>v =</a:t>
            </a:r>
            <a:r>
              <a:rPr lang="ru-RU" sz="2400" b="1" i="1" dirty="0" smtClean="0">
                <a:latin typeface="Book Antiqua" pitchFamily="18" charset="0"/>
              </a:rPr>
              <a:t> </a:t>
            </a:r>
            <a:r>
              <a:rPr lang="ru-RU" sz="2400" i="1" dirty="0" smtClean="0">
                <a:latin typeface="Book Antiqua" pitchFamily="18" charset="0"/>
              </a:rPr>
              <a:t>-</a:t>
            </a:r>
            <a:r>
              <a:rPr lang="ru-RU" sz="2400" b="1" i="1" dirty="0" smtClean="0">
                <a:latin typeface="Book Antiqua" pitchFamily="18" charset="0"/>
              </a:rPr>
              <a:t> </a:t>
            </a:r>
            <a:r>
              <a:rPr lang="en-US" sz="2400" b="1" i="1" dirty="0" smtClean="0">
                <a:latin typeface="Book Antiqua" pitchFamily="18" charset="0"/>
              </a:rPr>
              <a:t>v</a:t>
            </a:r>
            <a:r>
              <a:rPr lang="ru-RU" sz="2400" b="1" i="1" baseline="-18000" dirty="0" smtClean="0">
                <a:latin typeface="Book Antiqua" pitchFamily="18" charset="0"/>
              </a:rPr>
              <a:t>0</a:t>
            </a:r>
            <a:r>
              <a:rPr lang="en-US" sz="2400" b="1" i="1" baseline="-18000" dirty="0" smtClean="0">
                <a:latin typeface="Book Antiqua" pitchFamily="18" charset="0"/>
              </a:rPr>
              <a:t> </a:t>
            </a:r>
            <a:r>
              <a:rPr lang="ru-RU" sz="2400" b="1" i="1" dirty="0" smtClean="0">
                <a:latin typeface="Book Antiqua" pitchFamily="18" charset="0"/>
              </a:rPr>
              <a:t> </a:t>
            </a:r>
            <a:r>
              <a:rPr lang="ru-RU" sz="2400" i="1" dirty="0" smtClean="0">
                <a:latin typeface="Book Antiqua" pitchFamily="18" charset="0"/>
              </a:rPr>
              <a:t>-</a:t>
            </a:r>
            <a:r>
              <a:rPr lang="en-US" sz="2400" b="1" i="1" dirty="0" smtClean="0">
                <a:latin typeface="Book Antiqua" pitchFamily="18" charset="0"/>
              </a:rPr>
              <a:t> at</a:t>
            </a:r>
            <a:endParaRPr lang="ru-RU" sz="2400" b="1" i="1" dirty="0" smtClean="0">
              <a:latin typeface="Book Antiqua" pitchFamily="18" charset="0"/>
            </a:endParaRPr>
          </a:p>
          <a:p>
            <a:endParaRPr lang="ru-RU" sz="3200" b="1" i="1" dirty="0">
              <a:latin typeface="Book Antiqua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4786314" y="4429132"/>
            <a:ext cx="20717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Book Antiqua" pitchFamily="18" charset="0"/>
              </a:rPr>
              <a:t>v =</a:t>
            </a:r>
            <a:r>
              <a:rPr lang="ru-RU" sz="2400" b="1" i="1" dirty="0" smtClean="0">
                <a:latin typeface="Book Antiqua" pitchFamily="18" charset="0"/>
              </a:rPr>
              <a:t> </a:t>
            </a:r>
            <a:r>
              <a:rPr lang="en-US" sz="2400" b="1" i="1" dirty="0" smtClean="0">
                <a:latin typeface="Book Antiqua" pitchFamily="18" charset="0"/>
              </a:rPr>
              <a:t>v</a:t>
            </a:r>
            <a:r>
              <a:rPr lang="ru-RU" sz="2400" b="1" i="1" baseline="-18000" dirty="0" smtClean="0">
                <a:latin typeface="Book Antiqua" pitchFamily="18" charset="0"/>
              </a:rPr>
              <a:t>0</a:t>
            </a:r>
            <a:r>
              <a:rPr lang="en-US" sz="2400" b="1" i="1" baseline="-18000" dirty="0" smtClean="0">
                <a:latin typeface="Book Antiqua" pitchFamily="18" charset="0"/>
              </a:rPr>
              <a:t> </a:t>
            </a:r>
            <a:r>
              <a:rPr lang="ru-RU" sz="2400" b="1" i="1" dirty="0" smtClean="0">
                <a:latin typeface="Book Antiqua" pitchFamily="18" charset="0"/>
              </a:rPr>
              <a:t> </a:t>
            </a:r>
            <a:r>
              <a:rPr lang="ru-RU" sz="2400" i="1" dirty="0" smtClean="0">
                <a:latin typeface="Book Antiqua" pitchFamily="18" charset="0"/>
              </a:rPr>
              <a:t>-</a:t>
            </a:r>
            <a:r>
              <a:rPr lang="en-US" sz="2400" b="1" i="1" dirty="0" smtClean="0">
                <a:latin typeface="Book Antiqua" pitchFamily="18" charset="0"/>
              </a:rPr>
              <a:t> at</a:t>
            </a:r>
            <a:endParaRPr lang="ru-RU" sz="2400" b="1" i="1" dirty="0" smtClean="0">
              <a:latin typeface="Book Antiqua" pitchFamily="18" charset="0"/>
            </a:endParaRPr>
          </a:p>
          <a:p>
            <a:endParaRPr lang="ru-RU" sz="3200" b="1" i="1" dirty="0">
              <a:latin typeface="Book Antiqua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6715140" y="4429132"/>
            <a:ext cx="20717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Book Antiqua" pitchFamily="18" charset="0"/>
              </a:rPr>
              <a:t>v =</a:t>
            </a:r>
            <a:r>
              <a:rPr lang="ru-RU" sz="2400" b="1" i="1" dirty="0" smtClean="0">
                <a:latin typeface="Book Antiqua" pitchFamily="18" charset="0"/>
              </a:rPr>
              <a:t> </a:t>
            </a:r>
            <a:r>
              <a:rPr lang="ru-RU" sz="2400" i="1" dirty="0" smtClean="0">
                <a:latin typeface="Book Antiqua" pitchFamily="18" charset="0"/>
              </a:rPr>
              <a:t>-</a:t>
            </a:r>
            <a:r>
              <a:rPr lang="ru-RU" sz="2400" b="1" i="1" dirty="0" smtClean="0">
                <a:latin typeface="Book Antiqua" pitchFamily="18" charset="0"/>
              </a:rPr>
              <a:t> </a:t>
            </a:r>
            <a:r>
              <a:rPr lang="en-US" sz="2400" b="1" i="1" dirty="0" smtClean="0">
                <a:latin typeface="Book Antiqua" pitchFamily="18" charset="0"/>
              </a:rPr>
              <a:t>v</a:t>
            </a:r>
            <a:r>
              <a:rPr lang="ru-RU" sz="2400" b="1" i="1" baseline="-18000" dirty="0" smtClean="0">
                <a:latin typeface="Book Antiqua" pitchFamily="18" charset="0"/>
              </a:rPr>
              <a:t>0</a:t>
            </a:r>
            <a:r>
              <a:rPr lang="en-US" sz="2400" b="1" i="1" baseline="-18000" dirty="0" smtClean="0">
                <a:latin typeface="Book Antiqua" pitchFamily="18" charset="0"/>
              </a:rPr>
              <a:t> </a:t>
            </a:r>
            <a:r>
              <a:rPr lang="ru-RU" sz="2400" i="1" dirty="0" smtClean="0">
                <a:latin typeface="Book Antiqua" pitchFamily="18" charset="0"/>
              </a:rPr>
              <a:t>+</a:t>
            </a:r>
            <a:r>
              <a:rPr lang="en-US" sz="2400" b="1" i="1" dirty="0" smtClean="0">
                <a:latin typeface="Book Antiqua" pitchFamily="18" charset="0"/>
              </a:rPr>
              <a:t> at</a:t>
            </a:r>
            <a:endParaRPr lang="ru-RU" sz="2400" b="1" i="1" dirty="0" smtClean="0">
              <a:latin typeface="Book Antiqua" pitchFamily="18" charset="0"/>
            </a:endParaRPr>
          </a:p>
          <a:p>
            <a:endParaRPr lang="ru-RU" sz="3200" b="1" i="1" dirty="0">
              <a:latin typeface="Book Antiqua" pitchFamily="18" charset="0"/>
            </a:endParaRPr>
          </a:p>
        </p:txBody>
      </p:sp>
      <p:sp>
        <p:nvSpPr>
          <p:cNvPr id="119" name="Скругленный прямоугольник 118"/>
          <p:cNvSpPr/>
          <p:nvPr/>
        </p:nvSpPr>
        <p:spPr>
          <a:xfrm>
            <a:off x="4643438" y="4429132"/>
            <a:ext cx="1785950" cy="500066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Скругленный прямоугольник 119"/>
          <p:cNvSpPr/>
          <p:nvPr/>
        </p:nvSpPr>
        <p:spPr>
          <a:xfrm>
            <a:off x="6715140" y="4429132"/>
            <a:ext cx="1785950" cy="500066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TextBox 120"/>
          <p:cNvSpPr txBox="1"/>
          <p:nvPr/>
        </p:nvSpPr>
        <p:spPr>
          <a:xfrm>
            <a:off x="214282" y="5643578"/>
            <a:ext cx="49588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В случае, если</a:t>
            </a:r>
            <a:r>
              <a:rPr lang="en-US" sz="2000" b="1" i="1" dirty="0" smtClean="0">
                <a:latin typeface="Book Antiqua" pitchFamily="18" charset="0"/>
              </a:rPr>
              <a:t> v</a:t>
            </a:r>
            <a:r>
              <a:rPr lang="ru-RU" sz="2000" b="1" i="1" baseline="-18000" dirty="0" smtClean="0">
                <a:latin typeface="Book Antiqua" pitchFamily="18" charset="0"/>
              </a:rPr>
              <a:t>0</a:t>
            </a:r>
            <a:r>
              <a:rPr lang="en-US" sz="2000" b="1" i="1" baseline="-18000" dirty="0" smtClean="0">
                <a:latin typeface="Book Antiqua" pitchFamily="18" charset="0"/>
              </a:rPr>
              <a:t> </a:t>
            </a:r>
            <a:r>
              <a:rPr lang="ru-RU" sz="2000" b="1" i="1" dirty="0" smtClean="0">
                <a:latin typeface="Book Antiqua" pitchFamily="18" charset="0"/>
              </a:rPr>
              <a:t>= 0 , </a:t>
            </a:r>
            <a:r>
              <a:rPr lang="ru-RU" sz="2000" dirty="0" smtClean="0"/>
              <a:t>формула примет вид </a:t>
            </a:r>
            <a:endParaRPr lang="ru-RU" sz="2000" dirty="0"/>
          </a:p>
        </p:txBody>
      </p:sp>
      <p:sp>
        <p:nvSpPr>
          <p:cNvPr id="122" name="TextBox 121"/>
          <p:cNvSpPr txBox="1"/>
          <p:nvPr/>
        </p:nvSpPr>
        <p:spPr>
          <a:xfrm>
            <a:off x="5715008" y="5549949"/>
            <a:ext cx="342899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i="1" dirty="0" smtClean="0">
              <a:latin typeface="Book Antiqua" pitchFamily="18" charset="0"/>
            </a:endParaRPr>
          </a:p>
          <a:p>
            <a:endParaRPr lang="ru-RU" sz="2000" b="1" i="1" dirty="0" smtClean="0">
              <a:latin typeface="Book Antiqua" pitchFamily="18" charset="0"/>
            </a:endParaRPr>
          </a:p>
          <a:p>
            <a:endParaRPr lang="ru-RU" sz="2000" b="1" i="1" dirty="0" smtClean="0">
              <a:latin typeface="Book Antiqua" pitchFamily="18" charset="0"/>
            </a:endParaRPr>
          </a:p>
          <a:p>
            <a:r>
              <a:rPr lang="ru-RU" sz="2400" b="1" i="1" dirty="0" smtClean="0">
                <a:latin typeface="Book Antiqua" pitchFamily="18" charset="0"/>
              </a:rPr>
              <a:t>  </a:t>
            </a:r>
          </a:p>
          <a:p>
            <a:endParaRPr lang="ru-RU" sz="3200" b="1" i="1" dirty="0">
              <a:latin typeface="Book Antiqua" pitchFamily="18" charset="0"/>
            </a:endParaRPr>
          </a:p>
        </p:txBody>
      </p:sp>
      <p:sp>
        <p:nvSpPr>
          <p:cNvPr id="124" name="Левая фигурная скобка 123"/>
          <p:cNvSpPr/>
          <p:nvPr/>
        </p:nvSpPr>
        <p:spPr>
          <a:xfrm>
            <a:off x="5143504" y="5357826"/>
            <a:ext cx="357190" cy="1000132"/>
          </a:xfrm>
          <a:prstGeom prst="leftBrace">
            <a:avLst>
              <a:gd name="adj1" fmla="val 8333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TextBox 125"/>
          <p:cNvSpPr txBox="1"/>
          <p:nvPr/>
        </p:nvSpPr>
        <p:spPr>
          <a:xfrm>
            <a:off x="5572132" y="5429264"/>
            <a:ext cx="2406428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Book Antiqua" pitchFamily="18" charset="0"/>
              </a:rPr>
              <a:t>v = </a:t>
            </a:r>
            <a:r>
              <a:rPr lang="ru-RU" sz="2000" i="1" dirty="0" smtClean="0">
                <a:latin typeface="Book Antiqua" pitchFamily="18" charset="0"/>
              </a:rPr>
              <a:t>-</a:t>
            </a:r>
            <a:r>
              <a:rPr lang="en-US" sz="2000" b="1" i="1" dirty="0" smtClean="0">
                <a:latin typeface="Book Antiqua" pitchFamily="18" charset="0"/>
              </a:rPr>
              <a:t> at    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dirty="0" smtClean="0"/>
              <a:t>если </a:t>
            </a:r>
            <a:r>
              <a:rPr lang="en-US" b="1" i="1" dirty="0" smtClean="0">
                <a:latin typeface="Book Antiqua" pitchFamily="18" charset="0"/>
              </a:rPr>
              <a:t>a</a:t>
            </a:r>
            <a:r>
              <a:rPr lang="en-US" b="1" i="1" baseline="-12000" dirty="0" smtClean="0">
                <a:latin typeface="Book Antiqua" pitchFamily="18" charset="0"/>
              </a:rPr>
              <a:t>x</a:t>
            </a:r>
            <a:r>
              <a:rPr lang="en-US" b="1" i="1" dirty="0" smtClean="0">
                <a:latin typeface="Book Antiqua" pitchFamily="18" charset="0"/>
              </a:rPr>
              <a:t> &lt; 0</a:t>
            </a:r>
          </a:p>
          <a:p>
            <a:endParaRPr lang="ru-RU" b="1" i="1" dirty="0" smtClean="0">
              <a:latin typeface="Book Antiqua" pitchFamily="18" charset="0"/>
            </a:endParaRPr>
          </a:p>
          <a:p>
            <a:r>
              <a:rPr lang="en-US" sz="2000" b="1" i="1" dirty="0" smtClean="0">
                <a:latin typeface="Book Antiqua" pitchFamily="18" charset="0"/>
              </a:rPr>
              <a:t>v =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en-US" sz="2000" b="1" i="1" dirty="0" smtClean="0">
                <a:latin typeface="Book Antiqua" pitchFamily="18" charset="0"/>
              </a:rPr>
              <a:t> at    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en-US" sz="2000" b="1" i="1" dirty="0" smtClean="0">
                <a:latin typeface="Book Antiqua" pitchFamily="18" charset="0"/>
              </a:rPr>
              <a:t> </a:t>
            </a:r>
            <a:r>
              <a:rPr lang="ru-RU" dirty="0" smtClean="0"/>
              <a:t>если </a:t>
            </a:r>
            <a:r>
              <a:rPr lang="en-US" b="1" i="1" dirty="0" smtClean="0">
                <a:latin typeface="Book Antiqua" pitchFamily="18" charset="0"/>
              </a:rPr>
              <a:t>a</a:t>
            </a:r>
            <a:r>
              <a:rPr lang="en-US" b="1" i="1" baseline="-12000" dirty="0" smtClean="0">
                <a:latin typeface="Book Antiqua" pitchFamily="18" charset="0"/>
              </a:rPr>
              <a:t>x</a:t>
            </a:r>
            <a:r>
              <a:rPr lang="en-US" b="1" i="1" dirty="0" smtClean="0">
                <a:latin typeface="Book Antiqua" pitchFamily="18" charset="0"/>
              </a:rPr>
              <a:t> &gt; 0</a:t>
            </a:r>
            <a:endParaRPr lang="ru-RU" b="1" i="1" dirty="0" smtClean="0">
              <a:latin typeface="Book Antiqua" pitchFamily="18" charset="0"/>
            </a:endParaRPr>
          </a:p>
        </p:txBody>
      </p:sp>
      <p:sp>
        <p:nvSpPr>
          <p:cNvPr id="127" name="Скругленный прямоугольник 126"/>
          <p:cNvSpPr/>
          <p:nvPr/>
        </p:nvSpPr>
        <p:spPr>
          <a:xfrm>
            <a:off x="5572132" y="5429264"/>
            <a:ext cx="928694" cy="357190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Скругленный прямоугольник 127"/>
          <p:cNvSpPr/>
          <p:nvPr/>
        </p:nvSpPr>
        <p:spPr>
          <a:xfrm>
            <a:off x="5572132" y="6000768"/>
            <a:ext cx="928694" cy="357190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2" name="Прямая соединительная линия 131"/>
          <p:cNvCxnSpPr/>
          <p:nvPr/>
        </p:nvCxnSpPr>
        <p:spPr>
          <a:xfrm>
            <a:off x="785786" y="6500834"/>
            <a:ext cx="7929618" cy="1588"/>
          </a:xfrm>
          <a:prstGeom prst="line">
            <a:avLst/>
          </a:prstGeom>
          <a:ln w="88900" cmpd="thickThin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5" name="Группа 3"/>
          <p:cNvGrpSpPr/>
          <p:nvPr/>
        </p:nvGrpSpPr>
        <p:grpSpPr>
          <a:xfrm>
            <a:off x="357158" y="285728"/>
            <a:ext cx="857256" cy="642942"/>
            <a:chOff x="142844" y="214290"/>
            <a:chExt cx="1571636" cy="1209104"/>
          </a:xfrm>
        </p:grpSpPr>
        <p:sp>
          <p:nvSpPr>
            <p:cNvPr id="136" name="Овал 135"/>
            <p:cNvSpPr/>
            <p:nvPr/>
          </p:nvSpPr>
          <p:spPr>
            <a:xfrm>
              <a:off x="142844" y="857232"/>
              <a:ext cx="1571636" cy="42862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Скругленный прямоугольник 136"/>
            <p:cNvSpPr/>
            <p:nvPr/>
          </p:nvSpPr>
          <p:spPr>
            <a:xfrm>
              <a:off x="714348" y="214290"/>
              <a:ext cx="857256" cy="857256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Равнобедренный треугольник 137"/>
            <p:cNvSpPr/>
            <p:nvPr/>
          </p:nvSpPr>
          <p:spPr>
            <a:xfrm rot="14284651">
              <a:off x="257518" y="566138"/>
              <a:ext cx="928694" cy="785818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39" name="Прямая соединительная линия 138"/>
          <p:cNvCxnSpPr/>
          <p:nvPr/>
        </p:nvCxnSpPr>
        <p:spPr>
          <a:xfrm>
            <a:off x="428596" y="1142984"/>
            <a:ext cx="8286808" cy="1588"/>
          </a:xfrm>
          <a:prstGeom prst="line">
            <a:avLst/>
          </a:prstGeom>
          <a:ln w="127000" cmpd="tri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000"/>
                            </p:stCondLst>
                            <p:childTnLst>
                              <p:par>
                                <p:cTn id="1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"/>
                            </p:stCondLst>
                            <p:childTnLst>
                              <p:par>
                                <p:cTn id="1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1" grpId="0"/>
      <p:bldP spid="33" grpId="0"/>
      <p:bldP spid="34" grpId="0"/>
      <p:bldP spid="35" grpId="0" animBg="1"/>
      <p:bldP spid="36" grpId="0" animBg="1"/>
      <p:bldP spid="37" grpId="0"/>
      <p:bldP spid="38" grpId="0"/>
      <p:bldP spid="39" grpId="0" animBg="1"/>
      <p:bldP spid="40" grpId="0" animBg="1"/>
      <p:bldP spid="42" grpId="0" animBg="1"/>
      <p:bldP spid="43" grpId="0"/>
      <p:bldP spid="44" grpId="0"/>
      <p:bldP spid="56" grpId="0"/>
      <p:bldP spid="57" grpId="0" animBg="1"/>
      <p:bldP spid="58" grpId="0" animBg="1"/>
      <p:bldP spid="59" grpId="0" animBg="1"/>
      <p:bldP spid="67" grpId="0" animBg="1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109" grpId="0"/>
      <p:bldP spid="110" grpId="0" animBg="1"/>
      <p:bldP spid="111" grpId="0"/>
      <p:bldP spid="112" grpId="0"/>
      <p:bldP spid="113" grpId="0"/>
      <p:bldP spid="114" grpId="0" animBg="1"/>
      <p:bldP spid="115" grpId="0" animBg="1"/>
      <p:bldP spid="116" grpId="0"/>
      <p:bldP spid="117" grpId="0"/>
      <p:bldP spid="118" grpId="0"/>
      <p:bldP spid="119" grpId="0" animBg="1"/>
      <p:bldP spid="120" grpId="0" animBg="1"/>
      <p:bldP spid="121" grpId="0"/>
      <p:bldP spid="124" grpId="0" animBg="1"/>
      <p:bldP spid="126" grpId="0"/>
      <p:bldP spid="127" grpId="0" animBg="1"/>
      <p:bldP spid="1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714480" y="428604"/>
            <a:ext cx="6143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+mj-lt"/>
              </a:rPr>
              <a:t>Графическое представление движения</a:t>
            </a:r>
            <a:endParaRPr lang="ru-RU" sz="2400" b="1" dirty="0">
              <a:latin typeface="+mj-lt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928794" y="1285860"/>
            <a:ext cx="5143536" cy="428628"/>
          </a:xfrm>
          <a:prstGeom prst="round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714480" y="1285860"/>
            <a:ext cx="5500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Графики ускорения  и проекции ускорения</a:t>
            </a:r>
            <a:endParaRPr lang="ru-RU" sz="2000" b="1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357158" y="4857760"/>
            <a:ext cx="3571900" cy="142876"/>
            <a:chOff x="928662" y="4786322"/>
            <a:chExt cx="6500858" cy="142082"/>
          </a:xfrm>
        </p:grpSpPr>
        <p:cxnSp>
          <p:nvCxnSpPr>
            <p:cNvPr id="15" name="Прямая со стрелкой 14"/>
            <p:cNvCxnSpPr/>
            <p:nvPr/>
          </p:nvCxnSpPr>
          <p:spPr>
            <a:xfrm>
              <a:off x="928662" y="4857760"/>
              <a:ext cx="6500858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5400000">
              <a:off x="858018" y="4856966"/>
              <a:ext cx="142082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>
              <a:off x="1643836" y="4856966"/>
              <a:ext cx="142082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5400000">
              <a:off x="2358216" y="4856966"/>
              <a:ext cx="142082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5400000">
              <a:off x="3072596" y="4856966"/>
              <a:ext cx="142082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>
              <a:off x="3786976" y="4856966"/>
              <a:ext cx="142082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>
              <a:off x="4501356" y="4856966"/>
              <a:ext cx="142082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>
              <a:off x="5215736" y="4856966"/>
              <a:ext cx="142082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5400000">
              <a:off x="5930116" y="4856966"/>
              <a:ext cx="142082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5400000">
              <a:off x="6644496" y="4856966"/>
              <a:ext cx="142082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Группа 24"/>
          <p:cNvGrpSpPr/>
          <p:nvPr/>
        </p:nvGrpSpPr>
        <p:grpSpPr>
          <a:xfrm rot="16200000">
            <a:off x="-1388311" y="3102767"/>
            <a:ext cx="3490938" cy="142876"/>
            <a:chOff x="928662" y="4786322"/>
            <a:chExt cx="6500858" cy="142082"/>
          </a:xfrm>
        </p:grpSpPr>
        <p:cxnSp>
          <p:nvCxnSpPr>
            <p:cNvPr id="26" name="Прямая со стрелкой 25"/>
            <p:cNvCxnSpPr/>
            <p:nvPr/>
          </p:nvCxnSpPr>
          <p:spPr>
            <a:xfrm>
              <a:off x="928662" y="4857760"/>
              <a:ext cx="6500858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5400000">
              <a:off x="858018" y="4856966"/>
              <a:ext cx="142082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5400000">
              <a:off x="1643836" y="4856966"/>
              <a:ext cx="142082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5400000">
              <a:off x="2358216" y="4856966"/>
              <a:ext cx="142082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5400000">
              <a:off x="3072596" y="4856966"/>
              <a:ext cx="142082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5400000">
              <a:off x="3786976" y="4856966"/>
              <a:ext cx="142082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5400000">
              <a:off x="4501356" y="4856966"/>
              <a:ext cx="142082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5400000">
              <a:off x="5215736" y="4856966"/>
              <a:ext cx="142082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5400000">
              <a:off x="5930116" y="4856966"/>
              <a:ext cx="142082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5400000">
              <a:off x="6644496" y="4856966"/>
              <a:ext cx="142082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428596" y="1285860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Book Antiqua" pitchFamily="18" charset="0"/>
              </a:rPr>
              <a:t>а</a:t>
            </a:r>
            <a:r>
              <a:rPr lang="ru-RU" sz="2400" b="1" i="1" baseline="-16000" dirty="0" smtClean="0">
                <a:latin typeface="Book Antiqua" pitchFamily="18" charset="0"/>
              </a:rPr>
              <a:t>, м/с</a:t>
            </a:r>
            <a:r>
              <a:rPr lang="ru-RU" sz="2400" b="1" i="1" baseline="30000" dirty="0" smtClean="0">
                <a:latin typeface="Book Antiqua" pitchFamily="18" charset="0"/>
              </a:rPr>
              <a:t>2</a:t>
            </a:r>
            <a:r>
              <a:rPr lang="en-US" sz="2400" b="1" i="1" dirty="0" smtClean="0">
                <a:latin typeface="Book Antiqua" pitchFamily="18" charset="0"/>
              </a:rPr>
              <a:t> </a:t>
            </a:r>
            <a:endParaRPr lang="ru-RU" sz="2400" b="1" i="1" dirty="0">
              <a:latin typeface="Book Antiqua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57620" y="450057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Book Antiqua" pitchFamily="18" charset="0"/>
              </a:rPr>
              <a:t>t</a:t>
            </a:r>
            <a:r>
              <a:rPr lang="ru-RU" sz="2400" b="1" i="1" dirty="0" smtClean="0">
                <a:latin typeface="Book Antiqua" pitchFamily="18" charset="0"/>
              </a:rPr>
              <a:t>,с </a:t>
            </a:r>
            <a:endParaRPr lang="ru-RU" sz="2400" b="1" i="1" dirty="0">
              <a:latin typeface="Book Antiqua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42910" y="492919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1</a:t>
            </a:r>
            <a:endParaRPr lang="ru-RU" sz="16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928926" y="492919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7</a:t>
            </a:r>
            <a:endParaRPr lang="ru-RU" sz="16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2143108" y="492919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5</a:t>
            </a:r>
            <a:endParaRPr lang="ru-RU" sz="16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1785918" y="492919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4</a:t>
            </a:r>
            <a:endParaRPr lang="ru-RU" sz="16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1428728" y="492919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3</a:t>
            </a:r>
            <a:endParaRPr lang="ru-RU" sz="16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1000100" y="492919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2</a:t>
            </a:r>
            <a:endParaRPr lang="ru-RU" sz="16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3357554" y="492919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8</a:t>
            </a:r>
            <a:endParaRPr lang="ru-RU" sz="16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2571736" y="492919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6</a:t>
            </a:r>
            <a:endParaRPr lang="ru-RU" sz="1600" b="1" dirty="0"/>
          </a:p>
        </p:txBody>
      </p:sp>
      <p:sp>
        <p:nvSpPr>
          <p:cNvPr id="46" name="Прямоугольник 45"/>
          <p:cNvSpPr/>
          <p:nvPr/>
        </p:nvSpPr>
        <p:spPr>
          <a:xfrm rot="5400000">
            <a:off x="1727340" y="1201564"/>
            <a:ext cx="45719" cy="278608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 rot="5400000">
            <a:off x="1727339" y="2344572"/>
            <a:ext cx="45719" cy="278608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3214678" y="2285992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latin typeface="Book Antiqua" pitchFamily="18" charset="0"/>
              </a:rPr>
              <a:t>а</a:t>
            </a:r>
            <a:r>
              <a:rPr lang="en-US" sz="2400" b="1" i="1" baseline="-10000" dirty="0" smtClean="0">
                <a:latin typeface="Book Antiqua" pitchFamily="18" charset="0"/>
              </a:rPr>
              <a:t>1</a:t>
            </a:r>
            <a:endParaRPr lang="ru-RU" sz="24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3214678" y="3571876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latin typeface="Book Antiqua" pitchFamily="18" charset="0"/>
              </a:rPr>
              <a:t>а</a:t>
            </a:r>
            <a:r>
              <a:rPr lang="en-US" sz="2400" b="1" i="1" baseline="-10000" dirty="0" smtClean="0">
                <a:latin typeface="Book Antiqua" pitchFamily="18" charset="0"/>
              </a:rPr>
              <a:t>2</a:t>
            </a:r>
            <a:endParaRPr lang="ru-RU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142844" y="392906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1</a:t>
            </a:r>
            <a:endParaRPr lang="ru-RU" sz="16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0" y="3214686"/>
            <a:ext cx="2888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2</a:t>
            </a:r>
            <a:endParaRPr lang="ru-RU" sz="16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0" y="242886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3</a:t>
            </a:r>
            <a:endParaRPr lang="ru-RU" sz="16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0" y="164305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4</a:t>
            </a:r>
            <a:endParaRPr lang="ru-RU" sz="16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0" y="5214950"/>
            <a:ext cx="4286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 </a:t>
            </a:r>
            <a:r>
              <a:rPr lang="ru-RU" sz="1600" b="1" dirty="0" smtClean="0"/>
              <a:t>Позволяют определить, скорость какого из тел изменяется быстрее, но увеличивается она или уменьшается  определить  не позволяют</a:t>
            </a:r>
            <a:endParaRPr lang="ru-RU" sz="16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4857752" y="350043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0</a:t>
            </a:r>
            <a:endParaRPr lang="ru-RU" sz="20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4929222" y="314324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1</a:t>
            </a:r>
            <a:endParaRPr lang="ru-RU" sz="16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7858148" y="371475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7</a:t>
            </a:r>
            <a:endParaRPr lang="ru-RU" sz="16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7072330" y="371475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5</a:t>
            </a:r>
            <a:endParaRPr lang="ru-RU" sz="16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6715140" y="371475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4</a:t>
            </a:r>
            <a:endParaRPr lang="ru-RU" sz="16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5500694" y="371475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1</a:t>
            </a:r>
            <a:endParaRPr lang="ru-RU" sz="16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5929322" y="3714752"/>
            <a:ext cx="2888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2</a:t>
            </a:r>
            <a:endParaRPr lang="ru-RU" sz="16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6286512" y="371475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3</a:t>
            </a:r>
            <a:endParaRPr lang="ru-RU" sz="16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7429520" y="371475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6</a:t>
            </a:r>
            <a:endParaRPr lang="ru-RU" sz="1600" b="1" dirty="0"/>
          </a:p>
        </p:txBody>
      </p:sp>
      <p:grpSp>
        <p:nvGrpSpPr>
          <p:cNvPr id="68" name="Группа 67"/>
          <p:cNvGrpSpPr/>
          <p:nvPr/>
        </p:nvGrpSpPr>
        <p:grpSpPr>
          <a:xfrm>
            <a:off x="5214942" y="3643314"/>
            <a:ext cx="3571900" cy="142876"/>
            <a:chOff x="928662" y="4786322"/>
            <a:chExt cx="6500858" cy="142082"/>
          </a:xfrm>
        </p:grpSpPr>
        <p:cxnSp>
          <p:nvCxnSpPr>
            <p:cNvPr id="69" name="Прямая со стрелкой 68"/>
            <p:cNvCxnSpPr/>
            <p:nvPr/>
          </p:nvCxnSpPr>
          <p:spPr>
            <a:xfrm>
              <a:off x="928662" y="4857760"/>
              <a:ext cx="6500858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 rot="5400000">
              <a:off x="858018" y="4856966"/>
              <a:ext cx="142082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 rot="5400000">
              <a:off x="1643836" y="4856966"/>
              <a:ext cx="142082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/>
            <p:nvPr/>
          </p:nvCxnSpPr>
          <p:spPr>
            <a:xfrm rot="5400000">
              <a:off x="2358216" y="4856966"/>
              <a:ext cx="142082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/>
            <p:nvPr/>
          </p:nvCxnSpPr>
          <p:spPr>
            <a:xfrm rot="5400000">
              <a:off x="3072596" y="4856966"/>
              <a:ext cx="142082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 rot="5400000">
              <a:off x="3786976" y="4856966"/>
              <a:ext cx="142082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единительная линия 74"/>
            <p:cNvCxnSpPr/>
            <p:nvPr/>
          </p:nvCxnSpPr>
          <p:spPr>
            <a:xfrm rot="5400000">
              <a:off x="4501356" y="4856966"/>
              <a:ext cx="142082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75"/>
            <p:cNvCxnSpPr/>
            <p:nvPr/>
          </p:nvCxnSpPr>
          <p:spPr>
            <a:xfrm rot="5400000">
              <a:off x="5215736" y="4856966"/>
              <a:ext cx="142082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единительная линия 76"/>
            <p:cNvCxnSpPr/>
            <p:nvPr/>
          </p:nvCxnSpPr>
          <p:spPr>
            <a:xfrm rot="5400000">
              <a:off x="5930116" y="4856966"/>
              <a:ext cx="142082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/>
            <p:nvPr/>
          </p:nvCxnSpPr>
          <p:spPr>
            <a:xfrm rot="5400000">
              <a:off x="6644496" y="4856966"/>
              <a:ext cx="142082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Группа 78"/>
          <p:cNvGrpSpPr/>
          <p:nvPr/>
        </p:nvGrpSpPr>
        <p:grpSpPr>
          <a:xfrm rot="16200000">
            <a:off x="3469473" y="3459957"/>
            <a:ext cx="3490938" cy="142876"/>
            <a:chOff x="928662" y="4786322"/>
            <a:chExt cx="6500858" cy="142082"/>
          </a:xfrm>
        </p:grpSpPr>
        <p:cxnSp>
          <p:nvCxnSpPr>
            <p:cNvPr id="80" name="Прямая со стрелкой 79"/>
            <p:cNvCxnSpPr/>
            <p:nvPr/>
          </p:nvCxnSpPr>
          <p:spPr>
            <a:xfrm>
              <a:off x="928662" y="4857760"/>
              <a:ext cx="6500858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 rot="5400000">
              <a:off x="858018" y="4856966"/>
              <a:ext cx="142082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81"/>
            <p:cNvCxnSpPr/>
            <p:nvPr/>
          </p:nvCxnSpPr>
          <p:spPr>
            <a:xfrm rot="5400000">
              <a:off x="1643836" y="4856966"/>
              <a:ext cx="142082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единительная линия 82"/>
            <p:cNvCxnSpPr/>
            <p:nvPr/>
          </p:nvCxnSpPr>
          <p:spPr>
            <a:xfrm rot="5400000">
              <a:off x="2358216" y="4856966"/>
              <a:ext cx="142082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/>
            <p:nvPr/>
          </p:nvCxnSpPr>
          <p:spPr>
            <a:xfrm rot="5400000">
              <a:off x="3072596" y="4856966"/>
              <a:ext cx="142082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/>
            <p:cNvCxnSpPr/>
            <p:nvPr/>
          </p:nvCxnSpPr>
          <p:spPr>
            <a:xfrm rot="5400000">
              <a:off x="3786976" y="4856966"/>
              <a:ext cx="142082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я соединительная линия 85"/>
            <p:cNvCxnSpPr/>
            <p:nvPr/>
          </p:nvCxnSpPr>
          <p:spPr>
            <a:xfrm rot="5400000">
              <a:off x="4501356" y="4856966"/>
              <a:ext cx="142082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единительная линия 86"/>
            <p:cNvCxnSpPr/>
            <p:nvPr/>
          </p:nvCxnSpPr>
          <p:spPr>
            <a:xfrm rot="5400000">
              <a:off x="5215736" y="4856966"/>
              <a:ext cx="142082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/>
            <p:nvPr/>
          </p:nvCxnSpPr>
          <p:spPr>
            <a:xfrm rot="5400000">
              <a:off x="5930116" y="4856966"/>
              <a:ext cx="142082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/>
            <p:nvPr/>
          </p:nvCxnSpPr>
          <p:spPr>
            <a:xfrm rot="5400000">
              <a:off x="6644496" y="4856966"/>
              <a:ext cx="142082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TextBox 89"/>
          <p:cNvSpPr txBox="1"/>
          <p:nvPr/>
        </p:nvSpPr>
        <p:spPr>
          <a:xfrm>
            <a:off x="4929222" y="200024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4</a:t>
            </a:r>
            <a:endParaRPr lang="ru-RU" sz="1600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4857784" y="4643446"/>
            <a:ext cx="3513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-3</a:t>
            </a:r>
            <a:endParaRPr lang="ru-RU" sz="16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4929222" y="242886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3</a:t>
            </a:r>
            <a:endParaRPr lang="ru-RU" sz="16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4857784" y="4286256"/>
            <a:ext cx="3513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-2</a:t>
            </a:r>
            <a:endParaRPr lang="ru-RU" sz="16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4857784" y="3929066"/>
            <a:ext cx="3513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-1</a:t>
            </a:r>
            <a:endParaRPr lang="ru-RU" sz="16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4929222" y="278605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2</a:t>
            </a:r>
            <a:endParaRPr lang="ru-RU" sz="1600" b="1" dirty="0"/>
          </a:p>
        </p:txBody>
      </p:sp>
      <p:sp>
        <p:nvSpPr>
          <p:cNvPr id="96" name="Прямоугольник 95"/>
          <p:cNvSpPr/>
          <p:nvPr/>
        </p:nvSpPr>
        <p:spPr>
          <a:xfrm rot="5400000">
            <a:off x="6620874" y="1523034"/>
            <a:ext cx="45719" cy="285752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 rot="5400000">
            <a:off x="6620842" y="3451860"/>
            <a:ext cx="45719" cy="28575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>
            <a:off x="7643866" y="2428868"/>
            <a:ext cx="7889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latin typeface="Book Antiqua" pitchFamily="18" charset="0"/>
              </a:rPr>
              <a:t>а</a:t>
            </a:r>
            <a:r>
              <a:rPr lang="en-US" sz="2400" b="1" i="1" baseline="-10000" dirty="0" smtClean="0">
                <a:latin typeface="Book Antiqua" pitchFamily="18" charset="0"/>
              </a:rPr>
              <a:t>1</a:t>
            </a:r>
            <a:r>
              <a:rPr lang="en-US" sz="2400" b="1" i="1" baseline="-16000" dirty="0" smtClean="0">
                <a:latin typeface="Book Antiqua" pitchFamily="18" charset="0"/>
              </a:rPr>
              <a:t>x&gt;0</a:t>
            </a:r>
            <a:endParaRPr lang="ru-RU" sz="2400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7715304" y="4214818"/>
            <a:ext cx="8402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latin typeface="Book Antiqua" pitchFamily="18" charset="0"/>
              </a:rPr>
              <a:t>а</a:t>
            </a:r>
            <a:r>
              <a:rPr lang="en-US" sz="2400" b="1" i="1" baseline="-10000" dirty="0" smtClean="0">
                <a:latin typeface="Book Antiqua" pitchFamily="18" charset="0"/>
              </a:rPr>
              <a:t>2</a:t>
            </a:r>
            <a:r>
              <a:rPr lang="en-US" sz="2400" b="1" i="1" baseline="-16000" dirty="0" smtClean="0">
                <a:latin typeface="Book Antiqua" pitchFamily="18" charset="0"/>
              </a:rPr>
              <a:t>x&lt; 0</a:t>
            </a:r>
            <a:endParaRPr lang="ru-RU" sz="2400" dirty="0"/>
          </a:p>
        </p:txBody>
      </p:sp>
      <p:sp>
        <p:nvSpPr>
          <p:cNvPr id="104" name="TextBox 103"/>
          <p:cNvSpPr txBox="1"/>
          <p:nvPr/>
        </p:nvSpPr>
        <p:spPr>
          <a:xfrm>
            <a:off x="5214942" y="1714488"/>
            <a:ext cx="965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Book Antiqua" pitchFamily="18" charset="0"/>
              </a:rPr>
              <a:t>а</a:t>
            </a:r>
            <a:r>
              <a:rPr lang="en-US" sz="2400" b="1" i="1" baseline="-16000" dirty="0" smtClean="0">
                <a:latin typeface="Book Antiqua" pitchFamily="18" charset="0"/>
              </a:rPr>
              <a:t>x</a:t>
            </a:r>
            <a:r>
              <a:rPr lang="ru-RU" sz="2400" b="1" i="1" baseline="-16000" dirty="0" smtClean="0">
                <a:latin typeface="Book Antiqua" pitchFamily="18" charset="0"/>
              </a:rPr>
              <a:t>, м/с</a:t>
            </a:r>
            <a:r>
              <a:rPr lang="ru-RU" sz="2400" b="1" i="1" baseline="30000" dirty="0" smtClean="0">
                <a:latin typeface="Book Antiqua" pitchFamily="18" charset="0"/>
              </a:rPr>
              <a:t>2</a:t>
            </a:r>
            <a:endParaRPr lang="ru-RU" sz="2400" b="1" i="1" dirty="0">
              <a:latin typeface="Book Antiqua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429124" y="5143512"/>
            <a:ext cx="47148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 </a:t>
            </a:r>
            <a:r>
              <a:rPr lang="ru-RU" sz="1600" b="1" dirty="0" smtClean="0"/>
              <a:t>Позволяют определить, скорость </a:t>
            </a:r>
          </a:p>
          <a:p>
            <a:pPr algn="ctr"/>
            <a:r>
              <a:rPr lang="ru-RU" sz="1600" b="1" dirty="0" smtClean="0"/>
              <a:t>какого из  тел изменяется быстрее, но, кроме того, если известен знак проекции скорости, можно определить увеличивается она или уменьшается  </a:t>
            </a:r>
            <a:endParaRPr lang="ru-RU" sz="1600" b="1" dirty="0"/>
          </a:p>
        </p:txBody>
      </p:sp>
      <p:cxnSp>
        <p:nvCxnSpPr>
          <p:cNvPr id="106" name="Прямая соединительная линия 105"/>
          <p:cNvCxnSpPr/>
          <p:nvPr/>
        </p:nvCxnSpPr>
        <p:spPr>
          <a:xfrm>
            <a:off x="500034" y="6357958"/>
            <a:ext cx="8215370" cy="1588"/>
          </a:xfrm>
          <a:prstGeom prst="line">
            <a:avLst/>
          </a:prstGeom>
          <a:ln w="88900" cmpd="thickThin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" name="Группа 3"/>
          <p:cNvGrpSpPr/>
          <p:nvPr/>
        </p:nvGrpSpPr>
        <p:grpSpPr>
          <a:xfrm>
            <a:off x="357158" y="285728"/>
            <a:ext cx="857256" cy="642942"/>
            <a:chOff x="142844" y="214290"/>
            <a:chExt cx="1571636" cy="1209104"/>
          </a:xfrm>
        </p:grpSpPr>
        <p:sp>
          <p:nvSpPr>
            <p:cNvPr id="108" name="Овал 107"/>
            <p:cNvSpPr/>
            <p:nvPr/>
          </p:nvSpPr>
          <p:spPr>
            <a:xfrm>
              <a:off x="142844" y="857232"/>
              <a:ext cx="1571636" cy="42862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Скругленный прямоугольник 108"/>
            <p:cNvSpPr/>
            <p:nvPr/>
          </p:nvSpPr>
          <p:spPr>
            <a:xfrm>
              <a:off x="714348" y="214290"/>
              <a:ext cx="857256" cy="857256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Равнобедренный треугольник 109"/>
            <p:cNvSpPr/>
            <p:nvPr/>
          </p:nvSpPr>
          <p:spPr>
            <a:xfrm rot="14284651">
              <a:off x="257518" y="566138"/>
              <a:ext cx="928694" cy="785818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11" name="Прямая соединительная линия 110"/>
          <p:cNvCxnSpPr/>
          <p:nvPr/>
        </p:nvCxnSpPr>
        <p:spPr>
          <a:xfrm>
            <a:off x="428596" y="1142984"/>
            <a:ext cx="8286808" cy="1588"/>
          </a:xfrm>
          <a:prstGeom prst="line">
            <a:avLst/>
          </a:prstGeom>
          <a:ln w="127000" cmpd="tri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142844" y="464344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0</a:t>
            </a:r>
            <a:endParaRPr lang="ru-RU" sz="1600" b="1" dirty="0"/>
          </a:p>
        </p:txBody>
      </p:sp>
      <p:sp>
        <p:nvSpPr>
          <p:cNvPr id="99" name="TextBox 98"/>
          <p:cNvSpPr txBox="1"/>
          <p:nvPr/>
        </p:nvSpPr>
        <p:spPr>
          <a:xfrm>
            <a:off x="8501058" y="314324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Book Antiqua" pitchFamily="18" charset="0"/>
              </a:rPr>
              <a:t>t</a:t>
            </a:r>
            <a:r>
              <a:rPr lang="ru-RU" sz="2400" b="1" i="1" dirty="0" smtClean="0">
                <a:latin typeface="Book Antiqua" pitchFamily="18" charset="0"/>
              </a:rPr>
              <a:t>,с </a:t>
            </a:r>
            <a:endParaRPr lang="ru-RU" sz="2400" b="1" i="1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3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 animBg="1"/>
      <p:bldP spid="48" grpId="0" animBg="1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90" grpId="0"/>
      <p:bldP spid="91" grpId="0"/>
      <p:bldP spid="92" grpId="0"/>
      <p:bldP spid="93" grpId="0"/>
      <p:bldP spid="94" grpId="0"/>
      <p:bldP spid="95" grpId="0"/>
      <p:bldP spid="96" grpId="0" animBg="1"/>
      <p:bldP spid="97" grpId="0" animBg="1"/>
      <p:bldP spid="102" grpId="0"/>
      <p:bldP spid="103" grpId="0"/>
      <p:bldP spid="104" grpId="0"/>
      <p:bldP spid="105" grpId="0"/>
      <p:bldP spid="98" grpId="0"/>
      <p:bldP spid="9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85786" y="0"/>
            <a:ext cx="8358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+mj-lt"/>
              </a:rPr>
              <a:t>График  зависимости проекции скорости  от времени</a:t>
            </a:r>
          </a:p>
          <a:p>
            <a:endParaRPr lang="ru-RU" sz="24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14678" y="428604"/>
            <a:ext cx="2928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Book Antiqua" pitchFamily="18" charset="0"/>
              </a:rPr>
              <a:t> v</a:t>
            </a:r>
            <a:r>
              <a:rPr lang="en-US" sz="3200" b="1" i="1" baseline="-16000" dirty="0" smtClean="0">
                <a:latin typeface="Book Antiqua" pitchFamily="18" charset="0"/>
              </a:rPr>
              <a:t>x </a:t>
            </a:r>
            <a:r>
              <a:rPr lang="en-US" sz="3200" b="1" i="1" dirty="0" smtClean="0">
                <a:latin typeface="Book Antiqua" pitchFamily="18" charset="0"/>
              </a:rPr>
              <a:t>= v</a:t>
            </a:r>
            <a:r>
              <a:rPr lang="ru-RU" sz="2400" b="1" i="1" baseline="-22000" dirty="0" smtClean="0">
                <a:latin typeface="Book Antiqua" pitchFamily="18" charset="0"/>
              </a:rPr>
              <a:t>0</a:t>
            </a:r>
            <a:r>
              <a:rPr lang="en-US" sz="3200" b="1" i="1" baseline="-16000" dirty="0" smtClean="0">
                <a:latin typeface="Book Antiqua" pitchFamily="18" charset="0"/>
              </a:rPr>
              <a:t>x</a:t>
            </a:r>
            <a:r>
              <a:rPr lang="ru-RU" sz="3200" i="1" dirty="0" smtClean="0">
                <a:latin typeface="Book Antiqua" pitchFamily="18" charset="0"/>
              </a:rPr>
              <a:t> +</a:t>
            </a:r>
            <a:r>
              <a:rPr lang="en-US" sz="3200" b="1" i="1" dirty="0" smtClean="0">
                <a:latin typeface="Book Antiqua" pitchFamily="18" charset="0"/>
              </a:rPr>
              <a:t> a</a:t>
            </a:r>
            <a:r>
              <a:rPr lang="ru-RU" sz="3200" b="1" i="1" baseline="-22000" dirty="0" smtClean="0">
                <a:latin typeface="Book Antiqua" pitchFamily="18" charset="0"/>
              </a:rPr>
              <a:t>х</a:t>
            </a:r>
            <a:r>
              <a:rPr lang="en-US" sz="3200" b="1" i="1" dirty="0" smtClean="0">
                <a:latin typeface="Book Antiqua" pitchFamily="18" charset="0"/>
              </a:rPr>
              <a:t>t</a:t>
            </a:r>
            <a:endParaRPr lang="ru-RU" sz="3200" b="1" i="1" baseline="-18000" dirty="0">
              <a:latin typeface="Book Antiqua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86116" y="500042"/>
            <a:ext cx="2571768" cy="500066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572000" y="500042"/>
            <a:ext cx="644965" cy="603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 smtClean="0">
                <a:latin typeface="Book Antiqua" pitchFamily="18" charset="0"/>
              </a:rPr>
              <a:t> </a:t>
            </a:r>
            <a:endParaRPr lang="ru-RU" sz="3200" dirty="0"/>
          </a:p>
        </p:txBody>
      </p:sp>
      <p:grpSp>
        <p:nvGrpSpPr>
          <p:cNvPr id="78" name="Группа 77"/>
          <p:cNvGrpSpPr/>
          <p:nvPr/>
        </p:nvGrpSpPr>
        <p:grpSpPr>
          <a:xfrm>
            <a:off x="214282" y="3286124"/>
            <a:ext cx="3508528" cy="2928958"/>
            <a:chOff x="142844" y="1357298"/>
            <a:chExt cx="4439362" cy="4724432"/>
          </a:xfrm>
        </p:grpSpPr>
        <p:sp>
          <p:nvSpPr>
            <p:cNvPr id="19" name="TextBox 18"/>
            <p:cNvSpPr txBox="1"/>
            <p:nvPr/>
          </p:nvSpPr>
          <p:spPr>
            <a:xfrm>
              <a:off x="1500166" y="4429132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3</a:t>
              </a:r>
              <a:endParaRPr lang="ru-RU" sz="1600" b="1" dirty="0"/>
            </a:p>
          </p:txBody>
        </p:sp>
        <p:grpSp>
          <p:nvGrpSpPr>
            <p:cNvPr id="20" name="Группа 19"/>
            <p:cNvGrpSpPr/>
            <p:nvPr/>
          </p:nvGrpSpPr>
          <p:grpSpPr>
            <a:xfrm rot="16200000">
              <a:off x="-2143172" y="3643314"/>
              <a:ext cx="4714908" cy="142876"/>
              <a:chOff x="928662" y="4786322"/>
              <a:chExt cx="6500858" cy="142082"/>
            </a:xfrm>
          </p:grpSpPr>
          <p:cxnSp>
            <p:nvCxnSpPr>
              <p:cNvPr id="21" name="Прямая со стрелкой 20"/>
              <p:cNvCxnSpPr/>
              <p:nvPr/>
            </p:nvCxnSpPr>
            <p:spPr>
              <a:xfrm>
                <a:off x="928662" y="4857760"/>
                <a:ext cx="6500858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 rot="5400000">
                <a:off x="858018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 rot="5400000">
                <a:off x="164383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rot="5400000">
                <a:off x="235821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 rot="5400000">
                <a:off x="307259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 rot="5400000">
                <a:off x="378697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 rot="5400000">
                <a:off x="450135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 rot="5400000">
                <a:off x="521573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 rot="5400000">
                <a:off x="593011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rot="5400000">
                <a:off x="664449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TextBox 30"/>
            <p:cNvSpPr txBox="1"/>
            <p:nvPr/>
          </p:nvSpPr>
          <p:spPr>
            <a:xfrm>
              <a:off x="1000100" y="4429132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2</a:t>
              </a:r>
              <a:endParaRPr lang="ru-RU" sz="16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71472" y="4429132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1</a:t>
              </a:r>
              <a:endParaRPr lang="ru-RU" sz="160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000496" y="307181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1</a:t>
              </a:r>
              <a:endParaRPr lang="ru-RU" sz="2000" b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857488" y="4429132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6</a:t>
              </a:r>
              <a:endParaRPr lang="ru-RU" sz="16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357422" y="4429132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5</a:t>
              </a:r>
              <a:endParaRPr lang="ru-RU" sz="1600" b="1" dirty="0"/>
            </a:p>
          </p:txBody>
        </p:sp>
        <p:cxnSp>
          <p:nvCxnSpPr>
            <p:cNvPr id="36" name="Прямая соединительная линия 35"/>
            <p:cNvCxnSpPr/>
            <p:nvPr/>
          </p:nvCxnSpPr>
          <p:spPr>
            <a:xfrm flipV="1">
              <a:off x="233235" y="3431439"/>
              <a:ext cx="3830674" cy="2026665"/>
            </a:xfrm>
            <a:prstGeom prst="line">
              <a:avLst/>
            </a:prstGeom>
            <a:ln w="44450">
              <a:solidFill>
                <a:srgbClr val="FF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" name="Группа 36"/>
            <p:cNvGrpSpPr/>
            <p:nvPr/>
          </p:nvGrpSpPr>
          <p:grpSpPr>
            <a:xfrm>
              <a:off x="214282" y="4429132"/>
              <a:ext cx="4143404" cy="71438"/>
              <a:chOff x="928662" y="4786322"/>
              <a:chExt cx="6500858" cy="142082"/>
            </a:xfrm>
          </p:grpSpPr>
          <p:cxnSp>
            <p:nvCxnSpPr>
              <p:cNvPr id="38" name="Прямая со стрелкой 37"/>
              <p:cNvCxnSpPr/>
              <p:nvPr/>
            </p:nvCxnSpPr>
            <p:spPr>
              <a:xfrm>
                <a:off x="928662" y="4857760"/>
                <a:ext cx="6500858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 rot="5400000">
                <a:off x="858018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 rot="5400000">
                <a:off x="164383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rot="5400000">
                <a:off x="235821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 rot="5400000">
                <a:off x="307259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rot="5400000">
                <a:off x="378697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 rot="5400000">
                <a:off x="450135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rot="5400000">
                <a:off x="521573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 rot="5400000">
                <a:off x="593011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 rot="5400000">
                <a:off x="664449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8" name="Прямая соединительная линия 47"/>
            <p:cNvCxnSpPr/>
            <p:nvPr/>
          </p:nvCxnSpPr>
          <p:spPr>
            <a:xfrm rot="5400000" flipH="1" flipV="1">
              <a:off x="129643" y="2084879"/>
              <a:ext cx="2455294" cy="2286016"/>
            </a:xfrm>
            <a:prstGeom prst="line">
              <a:avLst/>
            </a:prstGeom>
            <a:ln w="444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214282" y="1857364"/>
              <a:ext cx="414340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rot="16200000" flipV="1">
              <a:off x="-1607387" y="3750471"/>
              <a:ext cx="4652994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>
              <a:off x="214282" y="2428868"/>
              <a:ext cx="414340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>
              <a:off x="285720" y="2928934"/>
              <a:ext cx="40719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>
              <a:off x="214282" y="3429000"/>
              <a:ext cx="414340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>
              <a:off x="214282" y="3929066"/>
              <a:ext cx="414340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>
              <a:off x="214282" y="5000636"/>
              <a:ext cx="414340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>
              <a:off x="285720" y="6072206"/>
              <a:ext cx="40719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>
              <a:off x="214282" y="5500702"/>
              <a:ext cx="414340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 rot="16200000" flipV="1">
              <a:off x="-1178759" y="3750471"/>
              <a:ext cx="4652994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 rot="16200000" flipV="1">
              <a:off x="-678693" y="3750471"/>
              <a:ext cx="4652994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rot="16200000" flipV="1">
              <a:off x="-250065" y="3750471"/>
              <a:ext cx="4652994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 rot="16200000" flipV="1">
              <a:off x="178563" y="3750471"/>
              <a:ext cx="4652994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 rot="16200000" flipV="1">
              <a:off x="678629" y="3750471"/>
              <a:ext cx="4652994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 rot="16200000" flipV="1">
              <a:off x="1107257" y="3750471"/>
              <a:ext cx="4652994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 rot="16200000" flipV="1">
              <a:off x="1535885" y="3750471"/>
              <a:ext cx="4652994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3758482" y="3777129"/>
              <a:ext cx="823724" cy="7446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Book Antiqua" pitchFamily="18" charset="0"/>
                </a:rPr>
                <a:t>t</a:t>
              </a:r>
              <a:r>
                <a:rPr lang="ru-RU" sz="2400" b="1" i="1" dirty="0" smtClean="0">
                  <a:latin typeface="Book Antiqua" pitchFamily="18" charset="0"/>
                </a:rPr>
                <a:t>,</a:t>
              </a:r>
              <a:r>
                <a:rPr lang="ru-RU" sz="2400" b="1" dirty="0" smtClean="0">
                  <a:latin typeface="Book Antiqua" pitchFamily="18" charset="0"/>
                </a:rPr>
                <a:t>с</a:t>
              </a:r>
              <a:r>
                <a:rPr lang="ru-RU" sz="2400" b="1" i="1" dirty="0" smtClean="0">
                  <a:latin typeface="Book Antiqua" pitchFamily="18" charset="0"/>
                </a:rPr>
                <a:t> </a:t>
              </a:r>
              <a:endParaRPr lang="ru-RU" sz="2400" b="1" i="1" dirty="0">
                <a:latin typeface="Book Antiqua" pitchFamily="18" charset="0"/>
              </a:endParaRPr>
            </a:p>
          </p:txBody>
        </p:sp>
        <p:sp>
          <p:nvSpPr>
            <p:cNvPr id="66" name="Овал 65"/>
            <p:cNvSpPr/>
            <p:nvPr/>
          </p:nvSpPr>
          <p:spPr>
            <a:xfrm>
              <a:off x="2428860" y="4357694"/>
              <a:ext cx="142876" cy="14287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7" name="Прямая соединительная линия 66"/>
            <p:cNvCxnSpPr/>
            <p:nvPr/>
          </p:nvCxnSpPr>
          <p:spPr>
            <a:xfrm rot="16200000" flipH="1">
              <a:off x="-32" y="2071678"/>
              <a:ext cx="3786214" cy="3357586"/>
            </a:xfrm>
            <a:prstGeom prst="line">
              <a:avLst/>
            </a:prstGeom>
            <a:ln w="444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1950663" y="4468509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4</a:t>
              </a:r>
              <a:endParaRPr lang="ru-RU" sz="1600" b="1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571868" y="550070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2</a:t>
              </a:r>
              <a:endParaRPr lang="ru-RU" sz="2000" b="1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500298" y="178592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3</a:t>
              </a:r>
              <a:endParaRPr lang="ru-RU" sz="2000" b="1" dirty="0"/>
            </a:p>
          </p:txBody>
        </p:sp>
        <p:cxnSp>
          <p:nvCxnSpPr>
            <p:cNvPr id="71" name="Прямая соединительная линия 70"/>
            <p:cNvCxnSpPr/>
            <p:nvPr/>
          </p:nvCxnSpPr>
          <p:spPr>
            <a:xfrm rot="16200000" flipV="1">
              <a:off x="2035951" y="3750471"/>
              <a:ext cx="4652994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/>
            <p:nvPr/>
          </p:nvCxnSpPr>
          <p:spPr>
            <a:xfrm>
              <a:off x="142844" y="1428736"/>
              <a:ext cx="42148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Овал 72"/>
            <p:cNvSpPr/>
            <p:nvPr/>
          </p:nvSpPr>
          <p:spPr>
            <a:xfrm>
              <a:off x="142844" y="5429264"/>
              <a:ext cx="142876" cy="142876"/>
            </a:xfrm>
            <a:prstGeom prst="ellipse">
              <a:avLst/>
            </a:prstGeom>
            <a:solidFill>
              <a:srgbClr val="FF33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Овал 73"/>
            <p:cNvSpPr/>
            <p:nvPr/>
          </p:nvSpPr>
          <p:spPr>
            <a:xfrm>
              <a:off x="2000232" y="4429132"/>
              <a:ext cx="142876" cy="142876"/>
            </a:xfrm>
            <a:prstGeom prst="ellipse">
              <a:avLst/>
            </a:prstGeom>
            <a:solidFill>
              <a:srgbClr val="FF33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142844" y="1785926"/>
              <a:ext cx="142876" cy="142876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5214942" y="3286124"/>
            <a:ext cx="3508528" cy="2928957"/>
            <a:chOff x="142844" y="1357299"/>
            <a:chExt cx="4439362" cy="4724431"/>
          </a:xfrm>
        </p:grpSpPr>
        <p:sp>
          <p:nvSpPr>
            <p:cNvPr id="80" name="TextBox 79"/>
            <p:cNvSpPr txBox="1"/>
            <p:nvPr/>
          </p:nvSpPr>
          <p:spPr>
            <a:xfrm>
              <a:off x="1500166" y="4429132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3</a:t>
              </a:r>
              <a:endParaRPr lang="ru-RU" sz="1600" b="1" dirty="0"/>
            </a:p>
          </p:txBody>
        </p:sp>
        <p:grpSp>
          <p:nvGrpSpPr>
            <p:cNvPr id="81" name="Группа 19"/>
            <p:cNvGrpSpPr/>
            <p:nvPr/>
          </p:nvGrpSpPr>
          <p:grpSpPr>
            <a:xfrm rot="16200000">
              <a:off x="-2142796" y="3643309"/>
              <a:ext cx="4714908" cy="142887"/>
              <a:chOff x="928662" y="4786322"/>
              <a:chExt cx="6500858" cy="142082"/>
            </a:xfrm>
          </p:grpSpPr>
          <p:cxnSp>
            <p:nvCxnSpPr>
              <p:cNvPr id="127" name="Прямая со стрелкой 126"/>
              <p:cNvCxnSpPr/>
              <p:nvPr/>
            </p:nvCxnSpPr>
            <p:spPr>
              <a:xfrm>
                <a:off x="928662" y="4857760"/>
                <a:ext cx="6500858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Прямая соединительная линия 127"/>
              <p:cNvCxnSpPr/>
              <p:nvPr/>
            </p:nvCxnSpPr>
            <p:spPr>
              <a:xfrm rot="5400000">
                <a:off x="858018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Прямая соединительная линия 128"/>
              <p:cNvCxnSpPr/>
              <p:nvPr/>
            </p:nvCxnSpPr>
            <p:spPr>
              <a:xfrm rot="5400000">
                <a:off x="164383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Прямая соединительная линия 129"/>
              <p:cNvCxnSpPr/>
              <p:nvPr/>
            </p:nvCxnSpPr>
            <p:spPr>
              <a:xfrm rot="5400000">
                <a:off x="235821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Прямая соединительная линия 130"/>
              <p:cNvCxnSpPr/>
              <p:nvPr/>
            </p:nvCxnSpPr>
            <p:spPr>
              <a:xfrm rot="5400000">
                <a:off x="307259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Прямая соединительная линия 131"/>
              <p:cNvCxnSpPr/>
              <p:nvPr/>
            </p:nvCxnSpPr>
            <p:spPr>
              <a:xfrm rot="5400000">
                <a:off x="378697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Прямая соединительная линия 132"/>
              <p:cNvCxnSpPr/>
              <p:nvPr/>
            </p:nvCxnSpPr>
            <p:spPr>
              <a:xfrm rot="5400000">
                <a:off x="450135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Прямая соединительная линия 133"/>
              <p:cNvCxnSpPr/>
              <p:nvPr/>
            </p:nvCxnSpPr>
            <p:spPr>
              <a:xfrm rot="5400000">
                <a:off x="521573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Прямая соединительная линия 134"/>
              <p:cNvCxnSpPr/>
              <p:nvPr/>
            </p:nvCxnSpPr>
            <p:spPr>
              <a:xfrm rot="5400000">
                <a:off x="593011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Прямая соединительная линия 135"/>
              <p:cNvCxnSpPr/>
              <p:nvPr/>
            </p:nvCxnSpPr>
            <p:spPr>
              <a:xfrm rot="5400000">
                <a:off x="664449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2" name="TextBox 81"/>
            <p:cNvSpPr txBox="1"/>
            <p:nvPr/>
          </p:nvSpPr>
          <p:spPr>
            <a:xfrm>
              <a:off x="1000100" y="4429132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2</a:t>
              </a:r>
              <a:endParaRPr lang="ru-RU" sz="1600" b="1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71472" y="4429132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1</a:t>
              </a:r>
              <a:endParaRPr lang="ru-RU" sz="1600" b="1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000496" y="307181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1</a:t>
              </a:r>
              <a:endParaRPr lang="ru-RU" sz="2000" b="1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2857488" y="4429132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6</a:t>
              </a:r>
              <a:endParaRPr lang="ru-RU" sz="1600" b="1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357422" y="4429132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5</a:t>
              </a:r>
              <a:endParaRPr lang="ru-RU" sz="1600" b="1" dirty="0"/>
            </a:p>
          </p:txBody>
        </p:sp>
        <p:cxnSp>
          <p:nvCxnSpPr>
            <p:cNvPr id="87" name="Прямая соединительная линия 86"/>
            <p:cNvCxnSpPr/>
            <p:nvPr/>
          </p:nvCxnSpPr>
          <p:spPr>
            <a:xfrm flipV="1">
              <a:off x="233235" y="3431439"/>
              <a:ext cx="3830674" cy="2026665"/>
            </a:xfrm>
            <a:prstGeom prst="line">
              <a:avLst/>
            </a:prstGeom>
            <a:ln w="444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8" name="Группа 36"/>
            <p:cNvGrpSpPr/>
            <p:nvPr/>
          </p:nvGrpSpPr>
          <p:grpSpPr>
            <a:xfrm>
              <a:off x="214282" y="4427818"/>
              <a:ext cx="4143404" cy="71399"/>
              <a:chOff x="928662" y="4786322"/>
              <a:chExt cx="6500858" cy="142082"/>
            </a:xfrm>
          </p:grpSpPr>
          <p:cxnSp>
            <p:nvCxnSpPr>
              <p:cNvPr id="117" name="Прямая со стрелкой 116"/>
              <p:cNvCxnSpPr/>
              <p:nvPr/>
            </p:nvCxnSpPr>
            <p:spPr>
              <a:xfrm>
                <a:off x="928662" y="4857760"/>
                <a:ext cx="6500858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Прямая соединительная линия 117"/>
              <p:cNvCxnSpPr/>
              <p:nvPr/>
            </p:nvCxnSpPr>
            <p:spPr>
              <a:xfrm rot="5400000">
                <a:off x="858018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Прямая соединительная линия 118"/>
              <p:cNvCxnSpPr/>
              <p:nvPr/>
            </p:nvCxnSpPr>
            <p:spPr>
              <a:xfrm rot="5400000">
                <a:off x="164383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Прямая соединительная линия 119"/>
              <p:cNvCxnSpPr/>
              <p:nvPr/>
            </p:nvCxnSpPr>
            <p:spPr>
              <a:xfrm rot="5400000">
                <a:off x="235821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Прямая соединительная линия 120"/>
              <p:cNvCxnSpPr/>
              <p:nvPr/>
            </p:nvCxnSpPr>
            <p:spPr>
              <a:xfrm rot="5400000">
                <a:off x="307259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Прямая соединительная линия 121"/>
              <p:cNvCxnSpPr/>
              <p:nvPr/>
            </p:nvCxnSpPr>
            <p:spPr>
              <a:xfrm rot="5400000">
                <a:off x="378697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Прямая соединительная линия 122"/>
              <p:cNvCxnSpPr/>
              <p:nvPr/>
            </p:nvCxnSpPr>
            <p:spPr>
              <a:xfrm rot="5400000">
                <a:off x="450135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Прямая соединительная линия 123"/>
              <p:cNvCxnSpPr/>
              <p:nvPr/>
            </p:nvCxnSpPr>
            <p:spPr>
              <a:xfrm rot="5400000">
                <a:off x="521573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Прямая соединительная линия 124"/>
              <p:cNvCxnSpPr/>
              <p:nvPr/>
            </p:nvCxnSpPr>
            <p:spPr>
              <a:xfrm rot="5400000">
                <a:off x="593011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Прямая соединительная линия 125"/>
              <p:cNvCxnSpPr/>
              <p:nvPr/>
            </p:nvCxnSpPr>
            <p:spPr>
              <a:xfrm rot="5400000">
                <a:off x="6644496" y="4856966"/>
                <a:ext cx="1420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9" name="Прямая соединительная линия 88"/>
            <p:cNvCxnSpPr/>
            <p:nvPr/>
          </p:nvCxnSpPr>
          <p:spPr>
            <a:xfrm rot="5400000" flipH="1" flipV="1">
              <a:off x="129643" y="2084879"/>
              <a:ext cx="2455294" cy="2286016"/>
            </a:xfrm>
            <a:prstGeom prst="line">
              <a:avLst/>
            </a:prstGeom>
            <a:ln w="444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Прямая соединительная линия 89"/>
            <p:cNvCxnSpPr/>
            <p:nvPr/>
          </p:nvCxnSpPr>
          <p:spPr>
            <a:xfrm>
              <a:off x="214282" y="1857364"/>
              <a:ext cx="414340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Прямая соединительная линия 90"/>
            <p:cNvCxnSpPr/>
            <p:nvPr/>
          </p:nvCxnSpPr>
          <p:spPr>
            <a:xfrm rot="16200000" flipV="1">
              <a:off x="-1607387" y="3750471"/>
              <a:ext cx="4652994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Прямая соединительная линия 91"/>
            <p:cNvCxnSpPr/>
            <p:nvPr/>
          </p:nvCxnSpPr>
          <p:spPr>
            <a:xfrm>
              <a:off x="214282" y="2428868"/>
              <a:ext cx="414340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Прямая соединительная линия 92"/>
            <p:cNvCxnSpPr/>
            <p:nvPr/>
          </p:nvCxnSpPr>
          <p:spPr>
            <a:xfrm>
              <a:off x="285720" y="2928934"/>
              <a:ext cx="40719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Прямая соединительная линия 93"/>
            <p:cNvCxnSpPr/>
            <p:nvPr/>
          </p:nvCxnSpPr>
          <p:spPr>
            <a:xfrm>
              <a:off x="214282" y="3429000"/>
              <a:ext cx="414340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Прямая соединительная линия 94"/>
            <p:cNvCxnSpPr/>
            <p:nvPr/>
          </p:nvCxnSpPr>
          <p:spPr>
            <a:xfrm>
              <a:off x="214282" y="3929066"/>
              <a:ext cx="414340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Прямая соединительная линия 95"/>
            <p:cNvCxnSpPr/>
            <p:nvPr/>
          </p:nvCxnSpPr>
          <p:spPr>
            <a:xfrm>
              <a:off x="214282" y="5000636"/>
              <a:ext cx="414340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Прямая соединительная линия 96"/>
            <p:cNvCxnSpPr/>
            <p:nvPr/>
          </p:nvCxnSpPr>
          <p:spPr>
            <a:xfrm>
              <a:off x="285720" y="6072206"/>
              <a:ext cx="40719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Прямая соединительная линия 97"/>
            <p:cNvCxnSpPr/>
            <p:nvPr/>
          </p:nvCxnSpPr>
          <p:spPr>
            <a:xfrm>
              <a:off x="214282" y="5500702"/>
              <a:ext cx="414340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Прямая соединительная линия 98"/>
            <p:cNvCxnSpPr/>
            <p:nvPr/>
          </p:nvCxnSpPr>
          <p:spPr>
            <a:xfrm rot="16200000" flipV="1">
              <a:off x="-1178759" y="3750471"/>
              <a:ext cx="4652994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Прямая соединительная линия 99"/>
            <p:cNvCxnSpPr/>
            <p:nvPr/>
          </p:nvCxnSpPr>
          <p:spPr>
            <a:xfrm rot="16200000" flipV="1">
              <a:off x="-678693" y="3750471"/>
              <a:ext cx="4652994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я соединительная линия 100"/>
            <p:cNvCxnSpPr/>
            <p:nvPr/>
          </p:nvCxnSpPr>
          <p:spPr>
            <a:xfrm rot="16200000" flipV="1">
              <a:off x="-250065" y="3750471"/>
              <a:ext cx="4652994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Прямая соединительная линия 101"/>
            <p:cNvCxnSpPr/>
            <p:nvPr/>
          </p:nvCxnSpPr>
          <p:spPr>
            <a:xfrm rot="16200000" flipV="1">
              <a:off x="178563" y="3750471"/>
              <a:ext cx="4652994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Прямая соединительная линия 102"/>
            <p:cNvCxnSpPr/>
            <p:nvPr/>
          </p:nvCxnSpPr>
          <p:spPr>
            <a:xfrm rot="16200000" flipV="1">
              <a:off x="678629" y="3750471"/>
              <a:ext cx="4652994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Прямая соединительная линия 103"/>
            <p:cNvCxnSpPr/>
            <p:nvPr/>
          </p:nvCxnSpPr>
          <p:spPr>
            <a:xfrm rot="16200000" flipV="1">
              <a:off x="1107257" y="3750471"/>
              <a:ext cx="4652994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Прямая соединительная линия 104"/>
            <p:cNvCxnSpPr/>
            <p:nvPr/>
          </p:nvCxnSpPr>
          <p:spPr>
            <a:xfrm rot="16200000" flipV="1">
              <a:off x="1535885" y="3750471"/>
              <a:ext cx="4652994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3758482" y="3777129"/>
              <a:ext cx="823724" cy="7446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Book Antiqua" pitchFamily="18" charset="0"/>
                </a:rPr>
                <a:t>t</a:t>
              </a:r>
              <a:r>
                <a:rPr lang="ru-RU" sz="2400" b="1" i="1" dirty="0" smtClean="0">
                  <a:latin typeface="Book Antiqua" pitchFamily="18" charset="0"/>
                </a:rPr>
                <a:t>,</a:t>
              </a:r>
              <a:r>
                <a:rPr lang="ru-RU" sz="2400" b="1" dirty="0" smtClean="0">
                  <a:latin typeface="Book Antiqua" pitchFamily="18" charset="0"/>
                </a:rPr>
                <a:t>с</a:t>
              </a:r>
              <a:r>
                <a:rPr lang="ru-RU" sz="2400" b="1" i="1" dirty="0" smtClean="0">
                  <a:latin typeface="Book Antiqua" pitchFamily="18" charset="0"/>
                </a:rPr>
                <a:t> </a:t>
              </a:r>
              <a:endParaRPr lang="ru-RU" sz="2400" b="1" i="1" dirty="0">
                <a:latin typeface="Book Antiqua" pitchFamily="18" charset="0"/>
              </a:endParaRPr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2428860" y="4357694"/>
              <a:ext cx="142876" cy="14287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8" name="Прямая соединительная линия 107"/>
            <p:cNvCxnSpPr/>
            <p:nvPr/>
          </p:nvCxnSpPr>
          <p:spPr>
            <a:xfrm rot="16200000" flipH="1">
              <a:off x="18921" y="2032536"/>
              <a:ext cx="3786215" cy="3357586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Box 108"/>
            <p:cNvSpPr txBox="1"/>
            <p:nvPr/>
          </p:nvSpPr>
          <p:spPr>
            <a:xfrm>
              <a:off x="1950663" y="4468509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4</a:t>
              </a:r>
              <a:endParaRPr lang="ru-RU" sz="1600" b="1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571868" y="550070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2</a:t>
              </a:r>
              <a:endParaRPr lang="ru-RU" sz="2000" b="1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2500298" y="178592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3</a:t>
              </a:r>
              <a:endParaRPr lang="ru-RU" sz="2000" b="1" dirty="0"/>
            </a:p>
          </p:txBody>
        </p:sp>
        <p:cxnSp>
          <p:nvCxnSpPr>
            <p:cNvPr id="112" name="Прямая соединительная линия 111"/>
            <p:cNvCxnSpPr/>
            <p:nvPr/>
          </p:nvCxnSpPr>
          <p:spPr>
            <a:xfrm rot="16200000" flipV="1">
              <a:off x="2035951" y="3750471"/>
              <a:ext cx="4652994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Прямая соединительная линия 112"/>
            <p:cNvCxnSpPr/>
            <p:nvPr/>
          </p:nvCxnSpPr>
          <p:spPr>
            <a:xfrm>
              <a:off x="142844" y="1428736"/>
              <a:ext cx="42148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Овал 113"/>
            <p:cNvSpPr/>
            <p:nvPr/>
          </p:nvSpPr>
          <p:spPr>
            <a:xfrm>
              <a:off x="142844" y="5429264"/>
              <a:ext cx="142876" cy="142876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Овал 114"/>
            <p:cNvSpPr/>
            <p:nvPr/>
          </p:nvSpPr>
          <p:spPr>
            <a:xfrm>
              <a:off x="2000232" y="4429132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Овал 115"/>
            <p:cNvSpPr/>
            <p:nvPr/>
          </p:nvSpPr>
          <p:spPr>
            <a:xfrm>
              <a:off x="142844" y="1785926"/>
              <a:ext cx="142876" cy="14287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7" name="TextBox 136"/>
          <p:cNvSpPr txBox="1"/>
          <p:nvPr/>
        </p:nvSpPr>
        <p:spPr>
          <a:xfrm>
            <a:off x="214282" y="2928934"/>
            <a:ext cx="6944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smtClean="0">
                <a:latin typeface="Book Antiqua" pitchFamily="18" charset="0"/>
              </a:rPr>
              <a:t>х, </a:t>
            </a:r>
            <a:r>
              <a:rPr lang="ru-RU" b="1" dirty="0" smtClean="0">
                <a:latin typeface="Book Antiqua" pitchFamily="18" charset="0"/>
              </a:rPr>
              <a:t>м</a:t>
            </a:r>
            <a:endParaRPr lang="ru-RU" b="1" baseline="-18000" dirty="0">
              <a:latin typeface="Book Antiqua" pitchFamily="18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14942" y="2857496"/>
            <a:ext cx="11047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latin typeface="Book Antiqua" pitchFamily="18" charset="0"/>
              </a:rPr>
              <a:t> </a:t>
            </a:r>
            <a:r>
              <a:rPr lang="en-US" sz="2000" b="1" i="1" dirty="0" smtClean="0">
                <a:latin typeface="Book Antiqua" pitchFamily="18" charset="0"/>
              </a:rPr>
              <a:t>v</a:t>
            </a:r>
            <a:r>
              <a:rPr lang="ru-RU" sz="2000" b="1" i="1" baseline="-25000" dirty="0" smtClean="0">
                <a:latin typeface="Book Antiqua" pitchFamily="18" charset="0"/>
              </a:rPr>
              <a:t>х</a:t>
            </a:r>
            <a:r>
              <a:rPr lang="en-US" sz="2000" b="1" i="1" baseline="-25000" dirty="0" smtClean="0">
                <a:latin typeface="Book Antiqua" pitchFamily="18" charset="0"/>
              </a:rPr>
              <a:t>  </a:t>
            </a:r>
            <a:r>
              <a:rPr lang="ru-RU" sz="2000" b="1" i="1" dirty="0" smtClean="0">
                <a:latin typeface="Book Antiqua" pitchFamily="18" charset="0"/>
              </a:rPr>
              <a:t>, </a:t>
            </a:r>
            <a:r>
              <a:rPr lang="ru-RU" b="1" dirty="0" smtClean="0">
                <a:latin typeface="Book Antiqua" pitchFamily="18" charset="0"/>
              </a:rPr>
              <a:t>м/с</a:t>
            </a:r>
            <a:endParaRPr lang="ru-RU" b="1" baseline="-18000" dirty="0">
              <a:latin typeface="Book Antiqua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0" y="1214422"/>
            <a:ext cx="9144000" cy="1785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Если  сравнить зависимость координаты от времени при равномерном   движении </a:t>
            </a:r>
          </a:p>
          <a:p>
            <a:pPr algn="ctr"/>
            <a:r>
              <a:rPr lang="ru-RU" dirty="0" smtClean="0"/>
              <a:t>и зависимость проекции скорости от времени при равноускоренном движении, можно увидеть, что эти  зависимости одинаковы:</a:t>
            </a:r>
          </a:p>
          <a:p>
            <a:pPr algn="ctr"/>
            <a:r>
              <a:rPr lang="ru-RU" sz="2000" b="1" i="1" dirty="0" smtClean="0">
                <a:solidFill>
                  <a:srgbClr val="C00000"/>
                </a:solidFill>
                <a:latin typeface="Book Antiqua" pitchFamily="18" charset="0"/>
              </a:rPr>
              <a:t>х</a:t>
            </a:r>
            <a:r>
              <a:rPr lang="en-US" sz="2000" b="1" i="1" dirty="0" smtClean="0">
                <a:solidFill>
                  <a:srgbClr val="C00000"/>
                </a:solidFill>
                <a:latin typeface="Book Antiqua" pitchFamily="18" charset="0"/>
              </a:rPr>
              <a:t>= </a:t>
            </a:r>
            <a:r>
              <a:rPr lang="ru-RU" sz="2000" b="1" i="1" dirty="0" smtClean="0">
                <a:solidFill>
                  <a:srgbClr val="C00000"/>
                </a:solidFill>
                <a:latin typeface="Book Antiqua" pitchFamily="18" charset="0"/>
              </a:rPr>
              <a:t>х</a:t>
            </a:r>
            <a:r>
              <a:rPr lang="ru-RU" sz="2000" b="1" i="1" baseline="-18000" dirty="0" smtClean="0">
                <a:solidFill>
                  <a:srgbClr val="C00000"/>
                </a:solidFill>
                <a:latin typeface="Book Antiqua" pitchFamily="18" charset="0"/>
              </a:rPr>
              <a:t>0</a:t>
            </a:r>
            <a:r>
              <a:rPr lang="en-US" sz="2000" b="1" i="1" baseline="-18000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sz="2000" b="1" i="1" dirty="0" smtClean="0">
                <a:solidFill>
                  <a:srgbClr val="C00000"/>
                </a:solidFill>
                <a:latin typeface="Book Antiqua" pitchFamily="18" charset="0"/>
              </a:rPr>
              <a:t>+ v</a:t>
            </a:r>
            <a:r>
              <a:rPr lang="en-US" sz="2000" b="1" i="1" baseline="-16000" dirty="0" smtClean="0">
                <a:solidFill>
                  <a:srgbClr val="C00000"/>
                </a:solidFill>
                <a:latin typeface="Book Antiqua" pitchFamily="18" charset="0"/>
              </a:rPr>
              <a:t>x</a:t>
            </a:r>
            <a:r>
              <a:rPr lang="en-US" sz="2000" b="1" i="1" dirty="0" smtClean="0">
                <a:solidFill>
                  <a:srgbClr val="C00000"/>
                </a:solidFill>
                <a:latin typeface="Book Antiqua" pitchFamily="18" charset="0"/>
              </a:rPr>
              <a:t> t</a:t>
            </a:r>
            <a:r>
              <a:rPr lang="ru-RU" sz="2000" b="1" i="1" dirty="0" smtClean="0">
                <a:solidFill>
                  <a:srgbClr val="C00000"/>
                </a:solidFill>
                <a:latin typeface="Book Antiqua" pitchFamily="18" charset="0"/>
              </a:rPr>
              <a:t>        </a:t>
            </a:r>
            <a:r>
              <a:rPr lang="en-US" sz="2000" b="1" i="1" dirty="0" smtClean="0">
                <a:solidFill>
                  <a:srgbClr val="C00000"/>
                </a:solidFill>
                <a:latin typeface="Book Antiqua" pitchFamily="18" charset="0"/>
              </a:rPr>
              <a:t>v</a:t>
            </a:r>
            <a:r>
              <a:rPr lang="en-US" sz="2000" b="1" i="1" baseline="-16000" dirty="0" smtClean="0">
                <a:solidFill>
                  <a:srgbClr val="C00000"/>
                </a:solidFill>
                <a:latin typeface="Book Antiqua" pitchFamily="18" charset="0"/>
              </a:rPr>
              <a:t>x </a:t>
            </a:r>
            <a:r>
              <a:rPr lang="en-US" sz="2000" b="1" i="1" dirty="0" smtClean="0">
                <a:solidFill>
                  <a:srgbClr val="C00000"/>
                </a:solidFill>
                <a:latin typeface="Book Antiqua" pitchFamily="18" charset="0"/>
              </a:rPr>
              <a:t>= v</a:t>
            </a:r>
            <a:r>
              <a:rPr lang="ru-RU" b="1" i="1" baseline="-22000" dirty="0" smtClean="0">
                <a:solidFill>
                  <a:srgbClr val="C00000"/>
                </a:solidFill>
                <a:latin typeface="Book Antiqua" pitchFamily="18" charset="0"/>
              </a:rPr>
              <a:t>0</a:t>
            </a:r>
            <a:r>
              <a:rPr lang="en-US" sz="2000" b="1" i="1" baseline="-16000" dirty="0" smtClean="0">
                <a:solidFill>
                  <a:srgbClr val="C00000"/>
                </a:solidFill>
                <a:latin typeface="Book Antiqua" pitchFamily="18" charset="0"/>
              </a:rPr>
              <a:t>x</a:t>
            </a:r>
            <a:r>
              <a:rPr lang="ru-RU" sz="2000" b="1" i="1" dirty="0" smtClean="0">
                <a:solidFill>
                  <a:srgbClr val="C00000"/>
                </a:solidFill>
                <a:latin typeface="Book Antiqua" pitchFamily="18" charset="0"/>
              </a:rPr>
              <a:t> +</a:t>
            </a:r>
            <a:r>
              <a:rPr lang="en-US" sz="2000" b="1" i="1" dirty="0" smtClean="0">
                <a:solidFill>
                  <a:srgbClr val="C00000"/>
                </a:solidFill>
                <a:latin typeface="Book Antiqua" pitchFamily="18" charset="0"/>
              </a:rPr>
              <a:t> a</a:t>
            </a:r>
            <a:r>
              <a:rPr lang="ru-RU" sz="2000" b="1" i="1" baseline="-22000" dirty="0" smtClean="0">
                <a:solidFill>
                  <a:srgbClr val="C00000"/>
                </a:solidFill>
                <a:latin typeface="Book Antiqua" pitchFamily="18" charset="0"/>
              </a:rPr>
              <a:t>х</a:t>
            </a:r>
            <a:r>
              <a:rPr lang="en-US" sz="2000" b="1" i="1" dirty="0" smtClean="0">
                <a:solidFill>
                  <a:srgbClr val="C00000"/>
                </a:solidFill>
                <a:latin typeface="Book Antiqua" pitchFamily="18" charset="0"/>
              </a:rPr>
              <a:t>t</a:t>
            </a:r>
            <a:endParaRPr lang="ru-RU" sz="2000" b="1" i="1" baseline="-18000" dirty="0" smtClean="0">
              <a:solidFill>
                <a:srgbClr val="C00000"/>
              </a:solidFill>
              <a:latin typeface="Book Antiqua" pitchFamily="18" charset="0"/>
            </a:endParaRPr>
          </a:p>
          <a:p>
            <a:pPr algn="ctr"/>
            <a:r>
              <a:rPr lang="ru-RU" dirty="0" smtClean="0"/>
              <a:t> Это значит, что  и графики  зависимостей   имеют одинаковый вид.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Первое, с чего нужно начинать работу с графиком – посмотреть на вертикальную ось!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6572264" y="1714488"/>
            <a:ext cx="2571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Book Antiqua" pitchFamily="18" charset="0"/>
              </a:rPr>
              <a:t>  </a:t>
            </a:r>
            <a:endParaRPr lang="ru-RU" sz="3200" b="1" i="1" dirty="0" smtClean="0">
              <a:latin typeface="Book Antiqua" pitchFamily="18" charset="0"/>
            </a:endParaRPr>
          </a:p>
          <a:p>
            <a:endParaRPr lang="ru-RU" sz="3200" b="1" i="1" dirty="0">
              <a:latin typeface="Book Antiqua" pitchFamily="18" charset="0"/>
            </a:endParaRPr>
          </a:p>
        </p:txBody>
      </p:sp>
      <p:cxnSp>
        <p:nvCxnSpPr>
          <p:cNvPr id="144" name="Прямая со стрелкой 143"/>
          <p:cNvCxnSpPr/>
          <p:nvPr/>
        </p:nvCxnSpPr>
        <p:spPr>
          <a:xfrm>
            <a:off x="4429124" y="4214818"/>
            <a:ext cx="642942" cy="285752"/>
          </a:xfrm>
          <a:prstGeom prst="straightConnector1">
            <a:avLst/>
          </a:prstGeom>
          <a:ln w="69850" cmpd="tri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 стрелкой 144"/>
          <p:cNvCxnSpPr/>
          <p:nvPr/>
        </p:nvCxnSpPr>
        <p:spPr>
          <a:xfrm rot="10800000" flipV="1">
            <a:off x="3714744" y="4214818"/>
            <a:ext cx="642942" cy="285752"/>
          </a:xfrm>
          <a:prstGeom prst="straightConnector1">
            <a:avLst/>
          </a:prstGeom>
          <a:ln w="69850" cmpd="tri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 стрелкой 145"/>
          <p:cNvCxnSpPr/>
          <p:nvPr/>
        </p:nvCxnSpPr>
        <p:spPr>
          <a:xfrm flipV="1">
            <a:off x="4500562" y="4786322"/>
            <a:ext cx="642942" cy="285752"/>
          </a:xfrm>
          <a:prstGeom prst="straightConnector1">
            <a:avLst/>
          </a:prstGeom>
          <a:ln w="69850" cmpd="tri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 стрелкой 146"/>
          <p:cNvCxnSpPr/>
          <p:nvPr/>
        </p:nvCxnSpPr>
        <p:spPr>
          <a:xfrm rot="10800000">
            <a:off x="3714744" y="4786322"/>
            <a:ext cx="642942" cy="285752"/>
          </a:xfrm>
          <a:prstGeom prst="straightConnector1">
            <a:avLst/>
          </a:prstGeom>
          <a:ln w="69850" cmpd="tri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Прямоугольник 152"/>
          <p:cNvSpPr/>
          <p:nvPr/>
        </p:nvSpPr>
        <p:spPr>
          <a:xfrm>
            <a:off x="3714744" y="3714752"/>
            <a:ext cx="14638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 smtClean="0">
                <a:latin typeface="Book Antiqua" pitchFamily="18" charset="0"/>
              </a:rPr>
              <a:t>х</a:t>
            </a:r>
            <a:r>
              <a:rPr lang="en-US" sz="2000" b="1" i="1" dirty="0" smtClean="0">
                <a:latin typeface="Book Antiqua" pitchFamily="18" charset="0"/>
              </a:rPr>
              <a:t>= </a:t>
            </a:r>
            <a:r>
              <a:rPr lang="ru-RU" sz="2000" b="1" i="1" dirty="0" smtClean="0">
                <a:latin typeface="Book Antiqua" pitchFamily="18" charset="0"/>
              </a:rPr>
              <a:t>х</a:t>
            </a:r>
            <a:r>
              <a:rPr lang="ru-RU" sz="2000" b="1" i="1" baseline="-18000" dirty="0" smtClean="0">
                <a:latin typeface="Book Antiqua" pitchFamily="18" charset="0"/>
              </a:rPr>
              <a:t>0</a:t>
            </a:r>
            <a:r>
              <a:rPr lang="en-US" sz="2000" b="1" i="1" baseline="-18000" dirty="0" smtClean="0">
                <a:latin typeface="Book Antiqua" pitchFamily="18" charset="0"/>
              </a:rPr>
              <a:t> </a:t>
            </a:r>
            <a:r>
              <a:rPr lang="en-US" sz="2000" b="1" i="1" dirty="0" smtClean="0">
                <a:latin typeface="Book Antiqua" pitchFamily="18" charset="0"/>
              </a:rPr>
              <a:t>+ v</a:t>
            </a:r>
            <a:r>
              <a:rPr lang="en-US" sz="2000" b="1" i="1" baseline="-16000" dirty="0" smtClean="0">
                <a:latin typeface="Book Antiqua" pitchFamily="18" charset="0"/>
              </a:rPr>
              <a:t>x</a:t>
            </a:r>
            <a:r>
              <a:rPr lang="en-US" sz="2000" b="1" i="1" dirty="0" smtClean="0">
                <a:latin typeface="Book Antiqua" pitchFamily="18" charset="0"/>
              </a:rPr>
              <a:t> t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endParaRPr lang="ru-RU" sz="2000" dirty="0"/>
          </a:p>
        </p:txBody>
      </p:sp>
      <p:sp>
        <p:nvSpPr>
          <p:cNvPr id="159" name="Прямоугольник 158"/>
          <p:cNvSpPr/>
          <p:nvPr/>
        </p:nvSpPr>
        <p:spPr>
          <a:xfrm>
            <a:off x="3643306" y="5214950"/>
            <a:ext cx="15888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latin typeface="Book Antiqua" pitchFamily="18" charset="0"/>
              </a:rPr>
              <a:t>v</a:t>
            </a:r>
            <a:r>
              <a:rPr lang="en-US" sz="2000" b="1" i="1" baseline="-16000" dirty="0" smtClean="0">
                <a:latin typeface="Book Antiqua" pitchFamily="18" charset="0"/>
              </a:rPr>
              <a:t>x </a:t>
            </a:r>
            <a:r>
              <a:rPr lang="en-US" sz="2000" b="1" i="1" dirty="0" smtClean="0">
                <a:latin typeface="Book Antiqua" pitchFamily="18" charset="0"/>
              </a:rPr>
              <a:t>= v</a:t>
            </a:r>
            <a:r>
              <a:rPr lang="ru-RU" sz="2000" b="1" i="1" baseline="-22000" dirty="0" smtClean="0">
                <a:latin typeface="Book Antiqua" pitchFamily="18" charset="0"/>
              </a:rPr>
              <a:t>0</a:t>
            </a:r>
            <a:r>
              <a:rPr lang="en-US" sz="2000" b="1" i="1" baseline="-16000" dirty="0" smtClean="0">
                <a:latin typeface="Book Antiqua" pitchFamily="18" charset="0"/>
              </a:rPr>
              <a:t>x</a:t>
            </a:r>
            <a:r>
              <a:rPr lang="ru-RU" sz="2000" b="1" i="1" dirty="0" smtClean="0">
                <a:latin typeface="Book Antiqua" pitchFamily="18" charset="0"/>
              </a:rPr>
              <a:t> +</a:t>
            </a:r>
            <a:r>
              <a:rPr lang="en-US" sz="2000" b="1" i="1" dirty="0" smtClean="0">
                <a:latin typeface="Book Antiqua" pitchFamily="18" charset="0"/>
              </a:rPr>
              <a:t> a</a:t>
            </a:r>
            <a:r>
              <a:rPr lang="ru-RU" sz="2000" b="1" i="1" baseline="-22000" dirty="0" smtClean="0">
                <a:latin typeface="Book Antiqua" pitchFamily="18" charset="0"/>
              </a:rPr>
              <a:t>х</a:t>
            </a:r>
            <a:r>
              <a:rPr lang="en-US" sz="2000" b="1" i="1" dirty="0" smtClean="0">
                <a:latin typeface="Book Antiqua" pitchFamily="18" charset="0"/>
              </a:rPr>
              <a:t>t</a:t>
            </a:r>
            <a:endParaRPr lang="ru-RU" sz="2000" dirty="0"/>
          </a:p>
        </p:txBody>
      </p:sp>
      <p:sp>
        <p:nvSpPr>
          <p:cNvPr id="160" name="Прямоугольник 159"/>
          <p:cNvSpPr/>
          <p:nvPr/>
        </p:nvSpPr>
        <p:spPr>
          <a:xfrm>
            <a:off x="4143372" y="4286256"/>
            <a:ext cx="49244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Book Antiqua" pitchFamily="18" charset="0"/>
              </a:rPr>
              <a:t>?</a:t>
            </a:r>
            <a:endParaRPr lang="ru-RU" sz="54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cxnSp>
        <p:nvCxnSpPr>
          <p:cNvPr id="161" name="Прямая соединительная линия 160"/>
          <p:cNvCxnSpPr/>
          <p:nvPr/>
        </p:nvCxnSpPr>
        <p:spPr>
          <a:xfrm>
            <a:off x="500034" y="6357958"/>
            <a:ext cx="8215370" cy="1588"/>
          </a:xfrm>
          <a:prstGeom prst="line">
            <a:avLst/>
          </a:prstGeom>
          <a:ln w="88900" cmpd="thickThin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2" name="Группа 3"/>
          <p:cNvGrpSpPr/>
          <p:nvPr/>
        </p:nvGrpSpPr>
        <p:grpSpPr>
          <a:xfrm>
            <a:off x="357158" y="285728"/>
            <a:ext cx="857256" cy="642942"/>
            <a:chOff x="142844" y="214290"/>
            <a:chExt cx="1571636" cy="1209104"/>
          </a:xfrm>
        </p:grpSpPr>
        <p:sp>
          <p:nvSpPr>
            <p:cNvPr id="163" name="Овал 162"/>
            <p:cNvSpPr/>
            <p:nvPr/>
          </p:nvSpPr>
          <p:spPr>
            <a:xfrm>
              <a:off x="142844" y="857232"/>
              <a:ext cx="1571636" cy="42862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4" name="Скругленный прямоугольник 163"/>
            <p:cNvSpPr/>
            <p:nvPr/>
          </p:nvSpPr>
          <p:spPr>
            <a:xfrm>
              <a:off x="714348" y="214290"/>
              <a:ext cx="857256" cy="857256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Равнобедренный треугольник 164"/>
            <p:cNvSpPr/>
            <p:nvPr/>
          </p:nvSpPr>
          <p:spPr>
            <a:xfrm rot="14284651">
              <a:off x="257518" y="566138"/>
              <a:ext cx="928694" cy="785818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66" name="Прямая соединительная линия 165"/>
          <p:cNvCxnSpPr/>
          <p:nvPr/>
        </p:nvCxnSpPr>
        <p:spPr>
          <a:xfrm>
            <a:off x="428596" y="1142984"/>
            <a:ext cx="8286808" cy="1588"/>
          </a:xfrm>
          <a:prstGeom prst="line">
            <a:avLst/>
          </a:prstGeom>
          <a:ln w="127000" cmpd="tri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5" presetClass="emph" presetSubtype="0" repeatCount="3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35" presetClass="emph" presetSubtype="0" repeatCount="3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2" dur="1000" fill="hold"/>
                                        <p:tgtEl>
                                          <p:spTgt spid="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4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6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 animBg="1"/>
      <p:bldP spid="137" grpId="0"/>
      <p:bldP spid="137" grpId="1"/>
      <p:bldP spid="138" grpId="0"/>
      <p:bldP spid="138" grpId="1"/>
      <p:bldP spid="153" grpId="0"/>
      <p:bldP spid="159" grpId="0"/>
      <p:bldP spid="160" grpId="0"/>
      <p:bldP spid="160" grpId="1"/>
      <p:bldP spid="160" grpId="2"/>
      <p:bldP spid="160" grpId="3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2316</TotalTime>
  <Words>1870</Words>
  <Application>Microsoft Office PowerPoint</Application>
  <PresentationFormat>Экран (4:3)</PresentationFormat>
  <Paragraphs>434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Начальная</vt:lpstr>
      <vt:lpstr>Равноускоренное движение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202</cp:revision>
  <dcterms:created xsi:type="dcterms:W3CDTF">2010-03-30T04:49:33Z</dcterms:created>
  <dcterms:modified xsi:type="dcterms:W3CDTF">2012-01-12T12:14:21Z</dcterms:modified>
</cp:coreProperties>
</file>