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9" r:id="rId8"/>
    <p:sldId id="268" r:id="rId9"/>
    <p:sldId id="265" r:id="rId10"/>
    <p:sldId id="258" r:id="rId11"/>
    <p:sldId id="271" r:id="rId12"/>
    <p:sldId id="272" r:id="rId13"/>
    <p:sldId id="263" r:id="rId14"/>
    <p:sldId id="262" r:id="rId15"/>
    <p:sldId id="273" r:id="rId16"/>
    <p:sldId id="264" r:id="rId17"/>
    <p:sldId id="266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6.jpe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6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8524" y="1571612"/>
            <a:ext cx="7070269" cy="2800767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Соединение</a:t>
            </a:r>
          </a:p>
          <a:p>
            <a:pPr algn="ctr"/>
            <a:r>
              <a:rPr lang="ru-RU" sz="88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проводников</a:t>
            </a:r>
            <a:endParaRPr lang="ru-RU" sz="8800" b="1" cap="none" spc="50" dirty="0">
              <a:ln w="11430">
                <a:solidFill>
                  <a:schemeClr val="tx1">
                    <a:lumMod val="95000"/>
                    <a:lumOff val="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0"/>
            <a:ext cx="529875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Параллельное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соединение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02.jpg"/>
          <p:cNvPicPr>
            <a:picLocks noChangeAspect="1"/>
          </p:cNvPicPr>
          <p:nvPr/>
        </p:nvPicPr>
        <p:blipFill>
          <a:blip r:embed="rId2" cstate="print">
            <a:lum bright="-20000" contrast="40000"/>
          </a:blip>
          <a:stretch>
            <a:fillRect/>
          </a:stretch>
        </p:blipFill>
        <p:spPr>
          <a:xfrm>
            <a:off x="857224" y="1785926"/>
            <a:ext cx="7311764" cy="426246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9-019-8.-Parallelnoe-soedinenie-provodnikov.jpg"/>
          <p:cNvPicPr>
            <a:picLocks noChangeAspect="1"/>
          </p:cNvPicPr>
          <p:nvPr/>
        </p:nvPicPr>
        <p:blipFill>
          <a:blip r:embed="rId2" cstate="print"/>
          <a:srcRect l="1562" t="17708" r="48437" b="32292"/>
          <a:stretch>
            <a:fillRect/>
          </a:stretch>
        </p:blipFill>
        <p:spPr>
          <a:xfrm>
            <a:off x="160703" y="1785926"/>
            <a:ext cx="8899985" cy="464347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43042" y="500042"/>
            <a:ext cx="52057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Монтажная схема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9-019-8.-Parallelnoe-soedinenie-provodnikov.jpg"/>
          <p:cNvPicPr>
            <a:picLocks noChangeAspect="1"/>
          </p:cNvPicPr>
          <p:nvPr/>
        </p:nvPicPr>
        <p:blipFill>
          <a:blip r:embed="rId2" cstate="print"/>
          <a:srcRect l="51465" t="17708" r="684" b="44792"/>
          <a:stretch>
            <a:fillRect/>
          </a:stretch>
        </p:blipFill>
        <p:spPr>
          <a:xfrm>
            <a:off x="2071670" y="2071678"/>
            <a:ext cx="5000660" cy="25717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61155" y="642918"/>
            <a:ext cx="6929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Принципиальная схема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9-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786058"/>
            <a:ext cx="4786314" cy="2706467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Сила тока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неразветвленной цепи равна сумме токов во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всех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параллельно соединенных участках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643306" y="5643578"/>
          <a:ext cx="5143536" cy="1000132"/>
        </p:xfrm>
        <a:graphic>
          <a:graphicData uri="http://schemas.openxmlformats.org/presentationml/2006/ole">
            <p:oleObj spid="_x0000_s2050" name="Формула" r:id="rId4" imgW="126972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3143248"/>
            <a:ext cx="3438544" cy="32628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285728"/>
            <a:ext cx="835824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Напряжение на 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всех параллельно соединенных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участках одинаково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429124" y="3286124"/>
          <a:ext cx="4472014" cy="1049344"/>
        </p:xfrm>
        <a:graphic>
          <a:graphicData uri="http://schemas.openxmlformats.org/presentationml/2006/ole">
            <p:oleObj spid="_x0000_s3074" name="Формула" r:id="rId4" imgW="1371600" imgH="241200" progId="Equation.3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286512" y="5857892"/>
            <a:ext cx="2667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Почему?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3.jpg"/>
          <p:cNvPicPr>
            <a:picLocks noChangeAspect="1"/>
          </p:cNvPicPr>
          <p:nvPr/>
        </p:nvPicPr>
        <p:blipFill>
          <a:blip r:embed="rId2" cstate="print"/>
          <a:srcRect l="54721" b="1881"/>
          <a:stretch>
            <a:fillRect/>
          </a:stretch>
        </p:blipFill>
        <p:spPr>
          <a:xfrm>
            <a:off x="1571604" y="357166"/>
            <a:ext cx="3786214" cy="62151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56813" y="571480"/>
            <a:ext cx="378718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Подведём итоги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img3.jpg"/>
          <p:cNvPicPr>
            <a:picLocks noChangeAspect="1"/>
          </p:cNvPicPr>
          <p:nvPr/>
        </p:nvPicPr>
        <p:blipFill>
          <a:blip r:embed="rId2" cstate="print"/>
          <a:srcRect r="80580" b="1913"/>
          <a:stretch>
            <a:fillRect/>
          </a:stretch>
        </p:blipFill>
        <p:spPr>
          <a:xfrm>
            <a:off x="0" y="357166"/>
            <a:ext cx="1643074" cy="6215106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00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Смешанное соединение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Рисунок 2" descr="1-9-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000372"/>
            <a:ext cx="6698766" cy="272416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9-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071678"/>
            <a:ext cx="8454421" cy="425293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571480"/>
            <a:ext cx="8182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Эквивалентные схемы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age0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2857496"/>
            <a:ext cx="6616725" cy="35004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357166"/>
            <a:ext cx="907262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Рассчитайте общее сопротивление участка цепи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0"/>
            <a:ext cx="68803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Последовательное</a:t>
            </a:r>
          </a:p>
          <a:p>
            <a:pPr algn="ctr"/>
            <a:r>
              <a:rPr lang="ru-RU" sz="5400" b="1" cap="none" spc="50" dirty="0" smtClean="0">
                <a:ln w="11430"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соединение</a:t>
            </a:r>
            <a:endParaRPr lang="ru-RU" sz="5400" b="1" cap="none" spc="50" dirty="0">
              <a:ln w="11430">
                <a:solidFill>
                  <a:schemeClr val="bg1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101.jpg"/>
          <p:cNvPicPr>
            <a:picLocks noChangeAspect="1"/>
          </p:cNvPicPr>
          <p:nvPr/>
        </p:nvPicPr>
        <p:blipFill>
          <a:blip r:embed="rId2" cstate="print">
            <a:lum contrast="40000"/>
          </a:blip>
          <a:stretch>
            <a:fillRect/>
          </a:stretch>
        </p:blipFill>
        <p:spPr>
          <a:xfrm>
            <a:off x="785786" y="2214554"/>
            <a:ext cx="6822329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7-017-7.-Posledovatelnoe-soedinenie-provodnikov.jpg"/>
          <p:cNvPicPr>
            <a:picLocks noChangeAspect="1"/>
          </p:cNvPicPr>
          <p:nvPr/>
        </p:nvPicPr>
        <p:blipFill>
          <a:blip r:embed="rId2" cstate="print"/>
          <a:srcRect l="1135" t="17708" r="46661" b="24680"/>
          <a:stretch>
            <a:fillRect/>
          </a:stretch>
        </p:blipFill>
        <p:spPr>
          <a:xfrm>
            <a:off x="642910" y="2071677"/>
            <a:ext cx="7858180" cy="421484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7915" y="500042"/>
            <a:ext cx="52057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Монтажная схема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7-017-7.-Posledovatelnoe-soedinenie-provodnikov.jpg"/>
          <p:cNvPicPr>
            <a:picLocks noChangeAspect="1"/>
          </p:cNvPicPr>
          <p:nvPr/>
        </p:nvPicPr>
        <p:blipFill>
          <a:blip r:embed="rId2" cstate="print"/>
          <a:srcRect l="52934" t="21165" r="2210" b="41667"/>
          <a:stretch>
            <a:fillRect/>
          </a:stretch>
        </p:blipFill>
        <p:spPr>
          <a:xfrm>
            <a:off x="785786" y="2000240"/>
            <a:ext cx="7643866" cy="420356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275473" y="714356"/>
            <a:ext cx="692901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Принципиальная схема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-9-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2643182"/>
            <a:ext cx="4357718" cy="244570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214290"/>
            <a:ext cx="8929718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Общее напряжение равно сумме напряжений на отдельных участках</a:t>
            </a:r>
            <a:endParaRPr lang="ru-RU" sz="4400" b="1" cap="none" spc="50" dirty="0">
              <a:ln w="11430"/>
              <a:solidFill>
                <a:srgbClr val="FF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5786454"/>
            <a:ext cx="26676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Почему?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5429264"/>
            <a:ext cx="5643570" cy="830997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U</a:t>
            </a:r>
            <a:r>
              <a:rPr lang="ru-RU" sz="4800" baseline="-25000" dirty="0" smtClean="0">
                <a:solidFill>
                  <a:schemeClr val="bg1"/>
                </a:solidFill>
              </a:rPr>
              <a:t>общ</a:t>
            </a:r>
            <a:r>
              <a:rPr lang="en-US" sz="4800" dirty="0" smtClean="0">
                <a:solidFill>
                  <a:schemeClr val="bg1"/>
                </a:solidFill>
              </a:rPr>
              <a:t>=U</a:t>
            </a:r>
            <a:r>
              <a:rPr lang="en-US" sz="4800" baseline="-25000" dirty="0" smtClean="0">
                <a:solidFill>
                  <a:schemeClr val="bg1"/>
                </a:solidFill>
              </a:rPr>
              <a:t>1</a:t>
            </a:r>
            <a:r>
              <a:rPr lang="en-US" sz="4800" dirty="0" smtClean="0">
                <a:solidFill>
                  <a:schemeClr val="bg1"/>
                </a:solidFill>
              </a:rPr>
              <a:t>+U</a:t>
            </a:r>
            <a:r>
              <a:rPr lang="en-US" sz="4800" baseline="-25000" dirty="0" smtClean="0">
                <a:solidFill>
                  <a:schemeClr val="bg1"/>
                </a:solidFill>
              </a:rPr>
              <a:t>2</a:t>
            </a:r>
            <a:r>
              <a:rPr lang="en-US" sz="4800" dirty="0" smtClean="0">
                <a:solidFill>
                  <a:schemeClr val="bg1"/>
                </a:solidFill>
              </a:rPr>
              <a:t>+…+U</a:t>
            </a:r>
            <a:r>
              <a:rPr lang="en-US" sz="4800" baseline="-25000" dirty="0" smtClean="0">
                <a:solidFill>
                  <a:schemeClr val="bg1"/>
                </a:solidFill>
              </a:rPr>
              <a:t>n</a:t>
            </a:r>
            <a:endParaRPr lang="ru-RU" sz="4800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.jpg"/>
          <p:cNvPicPr>
            <a:picLocks noChangeAspect="1"/>
          </p:cNvPicPr>
          <p:nvPr/>
        </p:nvPicPr>
        <p:blipFill>
          <a:blip r:embed="rId2" cstate="print"/>
          <a:srcRect t="-3246" b="14461"/>
          <a:stretch>
            <a:fillRect/>
          </a:stretch>
        </p:blipFill>
        <p:spPr>
          <a:xfrm>
            <a:off x="2000232" y="2714620"/>
            <a:ext cx="5357850" cy="254225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500042"/>
            <a:ext cx="81439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Сила тока во всех участках последовательной цепи одинакова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5929330"/>
            <a:ext cx="266765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Почему?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4286256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endParaRPr lang="ru-RU" b="1" baseline="-25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428625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b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endParaRPr lang="ru-RU" b="1" baseline="-25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435769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R3</a:t>
            </a:r>
            <a:endParaRPr lang="ru-RU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5857892"/>
            <a:ext cx="3500462" cy="76944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4400" b="1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=I</a:t>
            </a:r>
            <a:r>
              <a:rPr lang="en-US" sz="4400" b="1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4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=…=I</a:t>
            </a:r>
            <a:r>
              <a:rPr lang="ru-RU" sz="4400" b="1" i="1" baseline="-25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общ</a:t>
            </a:r>
            <a:endParaRPr lang="ru-RU" sz="4400" b="1" i="1" baseline="-25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285728"/>
            <a:ext cx="9144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Общее сопротивление при последовательном соединении равно сумме сопротивлений отдельных участков 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1643042" y="4286256"/>
          <a:ext cx="6223044" cy="1143008"/>
        </p:xfrm>
        <a:graphic>
          <a:graphicData uri="http://schemas.openxmlformats.org/presentationml/2006/ole">
            <p:oleObj spid="_x0000_s1026" name="Формула" r:id="rId3" imgW="124452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194_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99007"/>
            <a:ext cx="5786478" cy="6758993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3.jpg"/>
          <p:cNvPicPr>
            <a:picLocks noChangeAspect="1"/>
          </p:cNvPicPr>
          <p:nvPr/>
        </p:nvPicPr>
        <p:blipFill>
          <a:blip r:embed="rId2" cstate="print"/>
          <a:srcRect l="885" r="44248"/>
          <a:stretch>
            <a:fillRect/>
          </a:stretch>
        </p:blipFill>
        <p:spPr>
          <a:xfrm>
            <a:off x="214282" y="617269"/>
            <a:ext cx="4857784" cy="624073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143504" y="928670"/>
            <a:ext cx="37791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Подведём итоги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360</TotalTime>
  <Words>94</Words>
  <Application>Microsoft Office PowerPoint</Application>
  <PresentationFormat>Экран (4:3)</PresentationFormat>
  <Paragraphs>28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Техническая</vt:lpstr>
      <vt:lpstr>Microsoft Equation 3.0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Tatiana</dc:creator>
  <cp:lastModifiedBy>Tatiana</cp:lastModifiedBy>
  <cp:revision>34</cp:revision>
  <dcterms:created xsi:type="dcterms:W3CDTF">2011-02-12T12:37:23Z</dcterms:created>
  <dcterms:modified xsi:type="dcterms:W3CDTF">2011-02-12T18:48:29Z</dcterms:modified>
</cp:coreProperties>
</file>