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4E0F3-106B-4E8B-AD55-C3AACB04B6DF}" type="datetimeFigureOut">
              <a:rPr lang="ru-RU" smtClean="0"/>
              <a:pPr/>
              <a:t>19.09.2011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CABD1-1901-4425-84AF-FB145B0C2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CABD1-1901-4425-84AF-FB145B0C2B1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9/19/2011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9/19/2011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9/19/2011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9/19/2011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9/19/2011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9/19/2011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9/19/2011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9/19/2011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9/19/2011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9/19/2011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9/19/2011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BCBE8-30B0-4476-8762-9236B142003A}" type="datetimeFigureOut">
              <a:rPr lang="en-US" smtClean="0"/>
              <a:pPr/>
              <a:t>9/19/2011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18" Type="http://schemas.openxmlformats.org/officeDocument/2006/relationships/slide" Target="slide16.xml"/><Relationship Id="rId3" Type="http://schemas.openxmlformats.org/officeDocument/2006/relationships/slide" Target="slide8.xml"/><Relationship Id="rId21" Type="http://schemas.openxmlformats.org/officeDocument/2006/relationships/slide" Target="slide17.xml"/><Relationship Id="rId7" Type="http://schemas.openxmlformats.org/officeDocument/2006/relationships/slide" Target="slide3.xml"/><Relationship Id="rId12" Type="http://schemas.openxmlformats.org/officeDocument/2006/relationships/slide" Target="slide12.xml"/><Relationship Id="rId17" Type="http://schemas.openxmlformats.org/officeDocument/2006/relationships/slide" Target="slide22.xml"/><Relationship Id="rId2" Type="http://schemas.openxmlformats.org/officeDocument/2006/relationships/notesSlide" Target="../notesSlides/notesSlide1.xml"/><Relationship Id="rId16" Type="http://schemas.openxmlformats.org/officeDocument/2006/relationships/slide" Target="slide19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11.xml"/><Relationship Id="rId5" Type="http://schemas.openxmlformats.org/officeDocument/2006/relationships/slide" Target="slide6.xml"/><Relationship Id="rId15" Type="http://schemas.openxmlformats.org/officeDocument/2006/relationships/slide" Target="slide13.xml"/><Relationship Id="rId10" Type="http://schemas.openxmlformats.org/officeDocument/2006/relationships/slide" Target="slide15.xml"/><Relationship Id="rId19" Type="http://schemas.openxmlformats.org/officeDocument/2006/relationships/slide" Target="slide21.xml"/><Relationship Id="rId4" Type="http://schemas.openxmlformats.org/officeDocument/2006/relationships/slide" Target="slide7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search?p=1&amp;text=%D0%B0%D1%80%D0%BE%D0%BC%D0%B0%D1%82%D1%8B,%20%D0%B7%D0%B0%D1%81%D0%BE%D0%BB%D0%BA%D0%B0,%20%D0%B2%D0%B0%D1%80%D0%BA%D0%B0%20%D0%B2%D0%B0%D1%80%D0%B5%D0%BD%D1%8C%D1%8F%20&amp;spsite=fake-011-5390147.ru&amp;img_url=www.sanatate.md/data/pic/news/3216/11600.jpeg&amp;rpt=simage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60648"/>
            <a:ext cx="7772400" cy="1874638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Викторина по физике 7 класс «Первоначальные сведения о строении вещества»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4077072"/>
            <a:ext cx="4024536" cy="1752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Учитель физики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МОУ-сош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с.Садовка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Балтайского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района </a:t>
            </a:r>
          </a:p>
          <a:p>
            <a:r>
              <a:rPr lang="ru-RU" smtClean="0">
                <a:solidFill>
                  <a:schemeClr val="accent2">
                    <a:lumMod val="50000"/>
                  </a:schemeClr>
                </a:solidFill>
              </a:rPr>
              <a:t>Саратовской обл.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Болбашева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Е.А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D:\мамина не трогать\мы\get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92896"/>
            <a:ext cx="4248472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971600" y="404664"/>
            <a:ext cx="6984776" cy="1368152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tx1"/>
                </a:solidFill>
              </a:rPr>
              <a:t>Задание 8</a:t>
            </a:r>
            <a:endParaRPr lang="ru-RU" sz="4000" b="1" u="sng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2060848"/>
            <a:ext cx="5904656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Выберите из списка  физические тела:  карандаш, стол, резина, медь, часы, пластмасса. 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studying2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44824"/>
            <a:ext cx="2376264" cy="2952328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2627784" y="4509120"/>
            <a:ext cx="3275856" cy="9361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u="sng" dirty="0" smtClean="0">
                <a:solidFill>
                  <a:srgbClr val="002060"/>
                </a:solidFill>
              </a:rPr>
              <a:t>ОТВЕТ</a:t>
            </a:r>
            <a:endParaRPr lang="ru-RU" i="1" u="sng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5877272"/>
            <a:ext cx="518457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Карандаш, стол, часы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Управляющая кнопка: в начало 6">
            <a:hlinkClick r:id="rId3" action="ppaction://hlinksldjump" highlightClick="1"/>
          </p:cNvPr>
          <p:cNvSpPr/>
          <p:nvPr/>
        </p:nvSpPr>
        <p:spPr>
          <a:xfrm>
            <a:off x="7740352" y="6021288"/>
            <a:ext cx="1403648" cy="83671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971600" y="404664"/>
            <a:ext cx="6984776" cy="1368152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tx1"/>
                </a:solidFill>
              </a:rPr>
              <a:t>Задание </a:t>
            </a:r>
            <a:r>
              <a:rPr lang="en-US" sz="4000" b="1" u="sng" dirty="0" smtClean="0">
                <a:solidFill>
                  <a:schemeClr val="tx1"/>
                </a:solidFill>
              </a:rPr>
              <a:t>9</a:t>
            </a:r>
            <a:endParaRPr lang="ru-RU" sz="4000" b="1" u="sng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1916832"/>
            <a:ext cx="5616624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Рука  статуи в древнегреческом храме, которую целовали прихожане, за десятки лет заметно похудела. Священники в панике: кто-то украл золото? Или это чудо? Была ли кража золота?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3707904" y="4581128"/>
            <a:ext cx="3275856" cy="9361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u="sng" dirty="0" smtClean="0">
                <a:solidFill>
                  <a:srgbClr val="002060"/>
                </a:solidFill>
              </a:rPr>
              <a:t>ОТВЕТ</a:t>
            </a:r>
            <a:endParaRPr lang="ru-RU" i="1" u="sng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5877272"/>
            <a:ext cx="223224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нет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2895600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Управляющая кнопка: в начало 6">
            <a:hlinkClick r:id="rId3" action="ppaction://hlinksldjump" highlightClick="1"/>
          </p:cNvPr>
          <p:cNvSpPr/>
          <p:nvPr/>
        </p:nvSpPr>
        <p:spPr>
          <a:xfrm>
            <a:off x="7956376" y="6165304"/>
            <a:ext cx="1187624" cy="69269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971600" y="404664"/>
            <a:ext cx="6984776" cy="1368152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tx1"/>
                </a:solidFill>
              </a:rPr>
              <a:t>Задание </a:t>
            </a:r>
            <a:r>
              <a:rPr lang="en-US" sz="4000" b="1" u="sng" dirty="0" smtClean="0">
                <a:solidFill>
                  <a:schemeClr val="tx1"/>
                </a:solidFill>
              </a:rPr>
              <a:t>10</a:t>
            </a:r>
            <a:endParaRPr lang="ru-RU" sz="4000" b="1" u="sng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2132856"/>
            <a:ext cx="5472608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Одинаков  ли объем горячей и холодной воды?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3131840" y="4149080"/>
            <a:ext cx="3275856" cy="9361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u="sng" dirty="0" smtClean="0">
                <a:solidFill>
                  <a:srgbClr val="002060"/>
                </a:solidFill>
              </a:rPr>
              <a:t>ОТВЕТ</a:t>
            </a:r>
            <a:endParaRPr lang="ru-RU" i="1" u="sng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517232"/>
            <a:ext cx="561662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Объем горячей воды больше,  при нагревании расстояние между молекулами увеличивается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Управляющая кнопка: в начало 5">
            <a:hlinkClick r:id="rId2" action="ppaction://hlinksldjump" highlightClick="1"/>
          </p:cNvPr>
          <p:cNvSpPr/>
          <p:nvPr/>
        </p:nvSpPr>
        <p:spPr>
          <a:xfrm>
            <a:off x="7956376" y="6165304"/>
            <a:ext cx="1187624" cy="69269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12\Мои документы\Загрузки\MP9004244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3131840" cy="3608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971600" y="404664"/>
            <a:ext cx="6984776" cy="1368152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tx1"/>
                </a:solidFill>
              </a:rPr>
              <a:t>Задание </a:t>
            </a:r>
            <a:r>
              <a:rPr lang="en-US" sz="4000" b="1" u="sng" dirty="0" smtClean="0">
                <a:solidFill>
                  <a:schemeClr val="tx1"/>
                </a:solidFill>
              </a:rPr>
              <a:t>11</a:t>
            </a:r>
            <a:endParaRPr lang="ru-RU" sz="4000" b="1" u="sng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2060848"/>
            <a:ext cx="5976664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Можно ли сказать, что объем газа в сосуде равен сумме  объемов его молекул?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2195736" y="4077072"/>
            <a:ext cx="3275856" cy="9361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u="sng" dirty="0" smtClean="0">
                <a:solidFill>
                  <a:srgbClr val="002060"/>
                </a:solidFill>
              </a:rPr>
              <a:t>ОТВЕТ</a:t>
            </a:r>
            <a:endParaRPr lang="ru-RU" i="1" u="sng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5589240"/>
            <a:ext cx="331236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нет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Управляющая кнопка: в начало 6">
            <a:hlinkClick r:id="rId2" action="ppaction://hlinksldjump" highlightClick="1"/>
          </p:cNvPr>
          <p:cNvSpPr/>
          <p:nvPr/>
        </p:nvSpPr>
        <p:spPr>
          <a:xfrm>
            <a:off x="7668344" y="6093296"/>
            <a:ext cx="1475656" cy="76470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www.balloonhq.ru/upload/iblock/df6/fooo77iv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88840"/>
            <a:ext cx="2448272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971600" y="404664"/>
            <a:ext cx="6984776" cy="1368152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tx1"/>
                </a:solidFill>
              </a:rPr>
              <a:t>Задание </a:t>
            </a:r>
            <a:r>
              <a:rPr lang="en-US" sz="4000" b="1" u="sng" dirty="0" smtClean="0">
                <a:solidFill>
                  <a:schemeClr val="tx1"/>
                </a:solidFill>
              </a:rPr>
              <a:t>12</a:t>
            </a:r>
            <a:endParaRPr lang="ru-RU" sz="4000" b="1" u="sng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2204864"/>
            <a:ext cx="5616624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Вы делаете уроки. Из кухни доносится аппетитный запах жареной картошки…Как это могло произойти?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3491880" y="4941168"/>
            <a:ext cx="3275856" cy="9361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u="sng" dirty="0" smtClean="0">
                <a:solidFill>
                  <a:srgbClr val="002060"/>
                </a:solidFill>
              </a:rPr>
              <a:t>ОТВЕТ</a:t>
            </a:r>
            <a:endParaRPr lang="ru-RU" i="1" u="sng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5949280"/>
            <a:ext cx="37444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 диффузия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Управляющая кнопка: в начало 5">
            <a:hlinkClick r:id="rId2" action="ppaction://hlinksldjump" highlightClick="1"/>
          </p:cNvPr>
          <p:cNvSpPr/>
          <p:nvPr/>
        </p:nvSpPr>
        <p:spPr>
          <a:xfrm>
            <a:off x="7740352" y="6237312"/>
            <a:ext cx="1403648" cy="62068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0848"/>
            <a:ext cx="302433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971600" y="404664"/>
            <a:ext cx="6984776" cy="1368152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tx1"/>
                </a:solidFill>
              </a:rPr>
              <a:t>Задание </a:t>
            </a:r>
            <a:r>
              <a:rPr lang="en-US" sz="4000" b="1" u="sng" dirty="0" smtClean="0">
                <a:solidFill>
                  <a:schemeClr val="tx1"/>
                </a:solidFill>
              </a:rPr>
              <a:t>13</a:t>
            </a:r>
            <a:endParaRPr lang="ru-RU" sz="4000" b="1" u="sng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2276872"/>
            <a:ext cx="5472608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Чем можно объяснить удлинение проволоки при нагревании?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2483768" y="4509120"/>
            <a:ext cx="3275856" cy="9361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u="sng" dirty="0" smtClean="0">
                <a:solidFill>
                  <a:srgbClr val="002060"/>
                </a:solidFill>
              </a:rPr>
              <a:t>ОТВЕТ</a:t>
            </a:r>
            <a:endParaRPr lang="ru-RU" i="1" u="sng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805264"/>
            <a:ext cx="504056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Увеличением расстояния между молекулами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Управляющая кнопка: в начало 5">
            <a:hlinkClick r:id="rId2" action="ppaction://hlinksldjump" highlightClick="1"/>
          </p:cNvPr>
          <p:cNvSpPr/>
          <p:nvPr/>
        </p:nvSpPr>
        <p:spPr>
          <a:xfrm>
            <a:off x="7668344" y="6381328"/>
            <a:ext cx="1475656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12\Мои документы\Загрузки\MC90028760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2808312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971600" y="404664"/>
            <a:ext cx="6984776" cy="1368152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tx1"/>
                </a:solidFill>
              </a:rPr>
              <a:t>Задание </a:t>
            </a:r>
            <a:r>
              <a:rPr lang="en-US" sz="4000" b="1" u="sng" dirty="0" smtClean="0">
                <a:solidFill>
                  <a:schemeClr val="tx1"/>
                </a:solidFill>
              </a:rPr>
              <a:t>14</a:t>
            </a:r>
            <a:endParaRPr lang="ru-RU" sz="4000" b="1" u="sng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2060848"/>
            <a:ext cx="5256584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Почему твердые тела не распадаются на отдельные молекулы?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3131840" y="4005064"/>
            <a:ext cx="3275856" cy="9361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u="sng" dirty="0" smtClean="0">
                <a:solidFill>
                  <a:srgbClr val="002060"/>
                </a:solidFill>
              </a:rPr>
              <a:t>ОТВЕТ</a:t>
            </a:r>
            <a:endParaRPr lang="ru-RU" i="1" u="sng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5445224"/>
            <a:ext cx="453650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Между молекулами существует взаимное притяжение и отталкивание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12\Мои документы\Загрузки\MP9002896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2880320" cy="2660774"/>
          </a:xfrm>
          <a:prstGeom prst="rect">
            <a:avLst/>
          </a:prstGeom>
          <a:noFill/>
        </p:spPr>
      </p:pic>
      <p:sp>
        <p:nvSpPr>
          <p:cNvPr id="7" name="Управляющая кнопка: в начало 6">
            <a:hlinkClick r:id="rId3" action="ppaction://hlinksldjump" highlightClick="1"/>
          </p:cNvPr>
          <p:cNvSpPr/>
          <p:nvPr/>
        </p:nvSpPr>
        <p:spPr>
          <a:xfrm>
            <a:off x="7884368" y="5877272"/>
            <a:ext cx="1259632" cy="98072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971600" y="404664"/>
            <a:ext cx="6984776" cy="1368152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tx1"/>
                </a:solidFill>
              </a:rPr>
              <a:t>Задание </a:t>
            </a:r>
            <a:r>
              <a:rPr lang="en-US" sz="4000" b="1" u="sng" dirty="0" smtClean="0">
                <a:solidFill>
                  <a:schemeClr val="tx1"/>
                </a:solidFill>
              </a:rPr>
              <a:t>15</a:t>
            </a:r>
            <a:endParaRPr lang="ru-RU" sz="4000" b="1" u="sng" dirty="0">
              <a:solidFill>
                <a:schemeClr val="tx1"/>
              </a:solidFill>
            </a:endParaRPr>
          </a:p>
        </p:txBody>
      </p:sp>
      <p:pic>
        <p:nvPicPr>
          <p:cNvPr id="3" name="Picture 4" descr="C:\Documents and Settings\Шаталов Игорь\Мои документы\Мои рисунки\2009-10-22\Scan1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3293983" cy="3096344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355976" y="2204864"/>
            <a:ext cx="4608512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Перечислите основные свойства газообразных веществ?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3923928" y="4005064"/>
            <a:ext cx="3275856" cy="9361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u="sng" dirty="0" smtClean="0">
                <a:solidFill>
                  <a:srgbClr val="002060"/>
                </a:solidFill>
              </a:rPr>
              <a:t>ОТВЕТ</a:t>
            </a:r>
            <a:endParaRPr lang="ru-RU" i="1" u="sng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589240"/>
            <a:ext cx="568863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Не имеют формы, занимают весь предоставленный объем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Управляющая кнопка: в начало 6">
            <a:hlinkClick r:id="rId3" action="ppaction://hlinksldjump" highlightClick="1"/>
          </p:cNvPr>
          <p:cNvSpPr/>
          <p:nvPr/>
        </p:nvSpPr>
        <p:spPr>
          <a:xfrm>
            <a:off x="7596336" y="6093296"/>
            <a:ext cx="1547664" cy="76470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Шаталов Игорь\Мои документы\Мои рисунки\2009-10-22\Scan1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3271809" cy="3096344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3" name="Лента лицом вниз 2"/>
          <p:cNvSpPr/>
          <p:nvPr/>
        </p:nvSpPr>
        <p:spPr>
          <a:xfrm>
            <a:off x="971600" y="404664"/>
            <a:ext cx="6984776" cy="1368152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tx1"/>
                </a:solidFill>
              </a:rPr>
              <a:t>Задание </a:t>
            </a:r>
            <a:r>
              <a:rPr lang="en-US" sz="4000" b="1" u="sng" dirty="0" smtClean="0">
                <a:solidFill>
                  <a:schemeClr val="tx1"/>
                </a:solidFill>
              </a:rPr>
              <a:t>16</a:t>
            </a:r>
            <a:endParaRPr lang="ru-RU" sz="4000" b="1" u="sng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2060848"/>
            <a:ext cx="4608512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Перечислите основные свойства 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жидкостей?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3923928" y="3861048"/>
            <a:ext cx="3275856" cy="9361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u="sng" dirty="0" smtClean="0">
                <a:solidFill>
                  <a:srgbClr val="002060"/>
                </a:solidFill>
              </a:rPr>
              <a:t>ОТВЕТ</a:t>
            </a:r>
            <a:endParaRPr lang="ru-RU" i="1" u="sng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301208"/>
            <a:ext cx="504056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Имеют объем, но не имеют форму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Управляющая кнопка: в начало 6">
            <a:hlinkClick r:id="rId3" action="ppaction://hlinksldjump" highlightClick="1"/>
          </p:cNvPr>
          <p:cNvSpPr/>
          <p:nvPr/>
        </p:nvSpPr>
        <p:spPr>
          <a:xfrm>
            <a:off x="7812360" y="6021288"/>
            <a:ext cx="1331640" cy="83671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Шаталов Игорь\Мои документы\Мои рисунки\2009-10-22\Scan1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3348513" cy="316835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3" name="Лента лицом вниз 2"/>
          <p:cNvSpPr/>
          <p:nvPr/>
        </p:nvSpPr>
        <p:spPr>
          <a:xfrm>
            <a:off x="971600" y="404664"/>
            <a:ext cx="6984776" cy="1368152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tx1"/>
                </a:solidFill>
              </a:rPr>
              <a:t>Задание </a:t>
            </a:r>
            <a:r>
              <a:rPr lang="en-US" sz="4000" b="1" u="sng" smtClean="0">
                <a:solidFill>
                  <a:schemeClr val="tx1"/>
                </a:solidFill>
              </a:rPr>
              <a:t>17</a:t>
            </a:r>
            <a:endParaRPr lang="ru-RU" sz="4000" b="1" u="sng" dirty="0">
              <a:solidFill>
                <a:schemeClr val="tx1"/>
              </a:solidFill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3923928" y="4653136"/>
            <a:ext cx="3275856" cy="9361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u="sng" dirty="0" smtClean="0">
                <a:solidFill>
                  <a:srgbClr val="002060"/>
                </a:solidFill>
              </a:rPr>
              <a:t>ОТВЕТ</a:t>
            </a:r>
            <a:endParaRPr lang="ru-RU" i="1" u="sng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2204864"/>
            <a:ext cx="4320480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Перечислите основные свойства 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твердых тел?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733256"/>
            <a:ext cx="468052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Сохранение объема и формы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Управляющая кнопка: в начало 7">
            <a:hlinkClick r:id="rId3" action="ppaction://hlinksldjump" highlightClick="1"/>
          </p:cNvPr>
          <p:cNvSpPr/>
          <p:nvPr/>
        </p:nvSpPr>
        <p:spPr>
          <a:xfrm>
            <a:off x="7380312" y="6093296"/>
            <a:ext cx="1763688" cy="76470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115212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hlinkClick r:id="rId3" action="ppaction://hlinksldjump"/>
              </a:rPr>
              <a:t>6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hlinkClick r:id="rId4" action="ppaction://hlinksldjump"/>
          </p:cNvPr>
          <p:cNvSpPr/>
          <p:nvPr/>
        </p:nvSpPr>
        <p:spPr>
          <a:xfrm>
            <a:off x="1979712" y="620688"/>
            <a:ext cx="115212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5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620688"/>
            <a:ext cx="115212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hlinkClick r:id="rId5" action="ppaction://hlinksldjump"/>
              </a:rPr>
              <a:t>4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620688"/>
            <a:ext cx="115212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hlinkClick r:id="rId6" action="ppaction://hlinksldjump"/>
              </a:rPr>
              <a:t>2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hlinkClick r:id="rId7" action="ppaction://hlinksldjump"/>
          </p:cNvPr>
          <p:cNvSpPr/>
          <p:nvPr/>
        </p:nvSpPr>
        <p:spPr>
          <a:xfrm>
            <a:off x="6588224" y="620688"/>
            <a:ext cx="115212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Прямоугольник 6">
            <a:hlinkClick r:id="rId8" action="ppaction://hlinksldjump"/>
          </p:cNvPr>
          <p:cNvSpPr/>
          <p:nvPr/>
        </p:nvSpPr>
        <p:spPr>
          <a:xfrm>
            <a:off x="4283968" y="620688"/>
            <a:ext cx="115212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3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772816"/>
            <a:ext cx="115212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hlinkClick r:id="rId9" action="ppaction://hlinksldjump"/>
              </a:rPr>
              <a:t>7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88224" y="2924944"/>
            <a:ext cx="115212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hlinkClick r:id="rId10" action="ppaction://hlinksldjump"/>
              </a:rPr>
              <a:t>13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2924944"/>
            <a:ext cx="115212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hlinkClick r:id="rId11" action="ppaction://hlinksldjump"/>
              </a:rPr>
              <a:t>9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31840" y="2924944"/>
            <a:ext cx="115212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hlinkClick r:id="rId12" action="ppaction://hlinksldjump"/>
              </a:rPr>
              <a:t>10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hlinkClick r:id="rId13" action="ppaction://hlinksldjump"/>
          </p:cNvPr>
          <p:cNvSpPr/>
          <p:nvPr/>
        </p:nvSpPr>
        <p:spPr>
          <a:xfrm>
            <a:off x="827584" y="2924944"/>
            <a:ext cx="115212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8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hlinkClick r:id="rId14" action="ppaction://hlinksldjump"/>
          </p:cNvPr>
          <p:cNvSpPr/>
          <p:nvPr/>
        </p:nvSpPr>
        <p:spPr>
          <a:xfrm>
            <a:off x="5436096" y="2924944"/>
            <a:ext cx="115212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12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3968" y="2924944"/>
            <a:ext cx="115212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hlinkClick r:id="rId15" action="ppaction://hlinksldjump"/>
              </a:rPr>
              <a:t>11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55976" y="5229200"/>
            <a:ext cx="115212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hlinkClick r:id="rId16" action="ppaction://hlinksldjump"/>
              </a:rPr>
              <a:t>17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99592" y="5229200"/>
            <a:ext cx="115212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hlinkClick r:id="rId17" action="ppaction://hlinksldjump"/>
              </a:rPr>
              <a:t>20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>
            <a:hlinkClick r:id="rId18" action="ppaction://hlinksldjump"/>
          </p:cNvPr>
          <p:cNvSpPr/>
          <p:nvPr/>
        </p:nvSpPr>
        <p:spPr>
          <a:xfrm>
            <a:off x="6588224" y="4077072"/>
            <a:ext cx="115212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14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51720" y="5229200"/>
            <a:ext cx="115212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hlinkClick r:id="rId19" action="ppaction://hlinksldjump"/>
              </a:rPr>
              <a:t>19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03848" y="5229200"/>
            <a:ext cx="115212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hlinkClick r:id="rId20" action="ppaction://hlinksldjump"/>
              </a:rPr>
              <a:t>18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88224" y="5229200"/>
            <a:ext cx="115212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hlinkClick r:id="rId21" action="ppaction://hlinksldjump"/>
              </a:rPr>
              <a:t>15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436096" y="5229200"/>
            <a:ext cx="115212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hlinkClick r:id="rId22" action="ppaction://hlinksldjump"/>
              </a:rPr>
              <a:t>16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971600" y="404664"/>
            <a:ext cx="6984776" cy="1368152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tx1"/>
                </a:solidFill>
              </a:rPr>
              <a:t>Задание </a:t>
            </a:r>
            <a:r>
              <a:rPr lang="en-US" sz="4000" b="1" u="sng" dirty="0" smtClean="0">
                <a:solidFill>
                  <a:schemeClr val="tx1"/>
                </a:solidFill>
              </a:rPr>
              <a:t>18</a:t>
            </a:r>
            <a:endParaRPr lang="ru-RU" sz="4000" b="1" u="sng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2132856"/>
            <a:ext cx="5112568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Что вы знаете о молекулах одного и того же вещества?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517232"/>
            <a:ext cx="28803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 одинаковы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3275856" y="3933056"/>
            <a:ext cx="3275856" cy="9361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u="sng" dirty="0" smtClean="0">
                <a:solidFill>
                  <a:srgbClr val="002060"/>
                </a:solidFill>
              </a:rPr>
              <a:t>ОТВЕТ</a:t>
            </a:r>
            <a:endParaRPr lang="ru-RU" i="1" u="sng" dirty="0">
              <a:solidFill>
                <a:srgbClr val="002060"/>
              </a:solidFill>
            </a:endParaRPr>
          </a:p>
        </p:txBody>
      </p:sp>
      <p:pic>
        <p:nvPicPr>
          <p:cNvPr id="4097" name="Picture 1" descr="C:\Documents and Settings\12\Мои документы\Загрузки\MC90023741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2910557" cy="2613048"/>
          </a:xfrm>
          <a:prstGeom prst="rect">
            <a:avLst/>
          </a:prstGeom>
          <a:noFill/>
        </p:spPr>
      </p:pic>
      <p:sp>
        <p:nvSpPr>
          <p:cNvPr id="7" name="Управляющая кнопка: в начало 6">
            <a:hlinkClick r:id="rId3" action="ppaction://hlinksldjump" highlightClick="1"/>
          </p:cNvPr>
          <p:cNvSpPr/>
          <p:nvPr/>
        </p:nvSpPr>
        <p:spPr>
          <a:xfrm>
            <a:off x="7812360" y="6237312"/>
            <a:ext cx="1331640" cy="62068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971600" y="404664"/>
            <a:ext cx="6984776" cy="1368152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tx1"/>
                </a:solidFill>
              </a:rPr>
              <a:t>Задание </a:t>
            </a:r>
            <a:r>
              <a:rPr lang="en-US" sz="4000" b="1" u="sng" dirty="0" smtClean="0">
                <a:solidFill>
                  <a:schemeClr val="tx1"/>
                </a:solidFill>
              </a:rPr>
              <a:t>19</a:t>
            </a:r>
            <a:endParaRPr lang="ru-RU" sz="4000" b="1" u="sng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2132856"/>
            <a:ext cx="3672408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Сравните воду и водяной пар. Что между ними общего  и чем они отличаются?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4067944" y="4509120"/>
            <a:ext cx="3275856" cy="9361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u="sng" dirty="0" smtClean="0">
                <a:solidFill>
                  <a:srgbClr val="002060"/>
                </a:solidFill>
              </a:rPr>
              <a:t>ОТВЕТ</a:t>
            </a:r>
            <a:endParaRPr lang="ru-RU" i="1" u="sng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5805264"/>
            <a:ext cx="468052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Различные агрегатные состояния, одинаковые молекулы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12\Мои документы\Загрузки\MP9004474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3780645" cy="3816424"/>
          </a:xfrm>
          <a:prstGeom prst="rect">
            <a:avLst/>
          </a:prstGeom>
          <a:noFill/>
        </p:spPr>
      </p:pic>
      <p:sp>
        <p:nvSpPr>
          <p:cNvPr id="7" name="Управляющая кнопка: в начало 6">
            <a:hlinkClick r:id="rId3" action="ppaction://hlinksldjump" highlightClick="1"/>
          </p:cNvPr>
          <p:cNvSpPr/>
          <p:nvPr/>
        </p:nvSpPr>
        <p:spPr>
          <a:xfrm>
            <a:off x="8100392" y="6237312"/>
            <a:ext cx="1043608" cy="62068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971600" y="404664"/>
            <a:ext cx="6984776" cy="1368152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tx1"/>
                </a:solidFill>
              </a:rPr>
              <a:t>Задание </a:t>
            </a:r>
            <a:r>
              <a:rPr lang="en-US" sz="4000" b="1" u="sng" dirty="0" smtClean="0">
                <a:solidFill>
                  <a:schemeClr val="tx1"/>
                </a:solidFill>
              </a:rPr>
              <a:t>20</a:t>
            </a:r>
            <a:endParaRPr lang="ru-RU" sz="4000" b="1" u="sng" dirty="0">
              <a:solidFill>
                <a:schemeClr val="tx1"/>
              </a:solidFill>
            </a:endParaRPr>
          </a:p>
        </p:txBody>
      </p:sp>
      <p:sp>
        <p:nvSpPr>
          <p:cNvPr id="3" name="Овальная выноска 2"/>
          <p:cNvSpPr/>
          <p:nvPr/>
        </p:nvSpPr>
        <p:spPr>
          <a:xfrm>
            <a:off x="3419872" y="4941168"/>
            <a:ext cx="3275856" cy="9361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u="sng" dirty="0" smtClean="0">
                <a:solidFill>
                  <a:srgbClr val="002060"/>
                </a:solidFill>
              </a:rPr>
              <a:t>ОТВЕТ</a:t>
            </a:r>
            <a:endParaRPr lang="ru-RU" i="1" u="sng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2060848"/>
            <a:ext cx="5544616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Этот русский  ученый одним из первых перевел  и дополнил европейский учебник физики , и стал преподавать эту науку. Кто это?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280831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Управляющая кнопка: в начало 5">
            <a:hlinkClick r:id="rId3" action="ppaction://hlinksldjump" highlightClick="1"/>
          </p:cNvPr>
          <p:cNvSpPr/>
          <p:nvPr/>
        </p:nvSpPr>
        <p:spPr>
          <a:xfrm>
            <a:off x="7956376" y="6237312"/>
            <a:ext cx="1187624" cy="62068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1043608" y="836712"/>
            <a:ext cx="7416824" cy="43924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Решать загадки можно вечно.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Вселенная ведь бесконечна.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Спасибо всем нам за урок,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А главное, чтоб был он впрок!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57232"/>
            <a:ext cx="7560840" cy="4500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Интернет –ресурсы: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ru-RU" sz="2400" dirty="0" smtClean="0">
                <a:solidFill>
                  <a:schemeClr val="tx1"/>
                </a:solidFill>
              </a:rPr>
              <a:t>фотографии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      1.</a:t>
            </a:r>
            <a:r>
              <a:rPr lang="en-US" sz="2400" dirty="0" smtClean="0">
                <a:solidFill>
                  <a:schemeClr val="tx1"/>
                </a:solidFill>
              </a:rPr>
              <a:t>http://office.microsoft.com/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2.http://</a:t>
            </a:r>
            <a:r>
              <a:rPr lang="en-US" sz="2400" dirty="0" err="1" smtClean="0">
                <a:solidFill>
                  <a:schemeClr val="tx1"/>
                </a:solidFill>
              </a:rPr>
              <a:t>www.web-foto.ru</a:t>
            </a:r>
            <a:r>
              <a:rPr lang="en-US" sz="2400" dirty="0" smtClean="0">
                <a:solidFill>
                  <a:schemeClr val="tx1"/>
                </a:solidFill>
              </a:rPr>
              <a:t>/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3.http://</a:t>
            </a:r>
            <a:r>
              <a:rPr lang="en-US" sz="2400" dirty="0" err="1" smtClean="0">
                <a:solidFill>
                  <a:schemeClr val="tx1"/>
                </a:solidFill>
              </a:rPr>
              <a:t>images.yandex.ru</a:t>
            </a:r>
            <a:r>
              <a:rPr lang="en-US" sz="2400" dirty="0" smtClean="0">
                <a:solidFill>
                  <a:schemeClr val="tx1"/>
                </a:solidFill>
              </a:rPr>
              <a:t>/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Литература: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1.А.И.Сёмке  Занимательные материалы </a:t>
            </a:r>
            <a:r>
              <a:rPr lang="ru-RU" sz="2400" smtClean="0">
                <a:solidFill>
                  <a:schemeClr val="tx1"/>
                </a:solidFill>
              </a:rPr>
              <a:t>к урокам</a:t>
            </a:r>
          </a:p>
          <a:p>
            <a:pPr algn="ctr"/>
            <a:r>
              <a:rPr lang="ru-RU" sz="2400" smtClean="0">
                <a:solidFill>
                  <a:schemeClr val="tx1"/>
                </a:solidFill>
              </a:rPr>
              <a:t>2.М.М.Балашов  </a:t>
            </a:r>
            <a:r>
              <a:rPr lang="ru-RU" sz="2400" dirty="0" smtClean="0">
                <a:solidFill>
                  <a:schemeClr val="tx1"/>
                </a:solidFill>
              </a:rPr>
              <a:t>Задачник 7-8 класс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3.В.И.Лукашик Сборник задач по физике 7-9 класс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971600" y="404664"/>
            <a:ext cx="6984776" cy="1368152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tx1"/>
                </a:solidFill>
              </a:rPr>
              <a:t>Задание 1</a:t>
            </a:r>
            <a:endParaRPr lang="ru-RU" sz="4000" b="1" u="sng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12\Мои документы\Загрузки\MP9002892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2425700" cy="36576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131840" y="2276872"/>
            <a:ext cx="5760640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Определить цену деления мензурки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5661248"/>
            <a:ext cx="446449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 мл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Управляющая кнопка: в начало 12">
            <a:hlinkClick r:id="rId3" action="ppaction://hlinksldjump" highlightClick="1"/>
          </p:cNvPr>
          <p:cNvSpPr/>
          <p:nvPr/>
        </p:nvSpPr>
        <p:spPr>
          <a:xfrm>
            <a:off x="7668344" y="6165304"/>
            <a:ext cx="1475656" cy="69269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ьная выноска 13"/>
          <p:cNvSpPr/>
          <p:nvPr/>
        </p:nvSpPr>
        <p:spPr>
          <a:xfrm>
            <a:off x="4283968" y="4365104"/>
            <a:ext cx="4860032" cy="9361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u="sng" dirty="0" smtClean="0">
                <a:solidFill>
                  <a:srgbClr val="002060"/>
                </a:solidFill>
              </a:rPr>
              <a:t>ОТВЕТ</a:t>
            </a:r>
            <a:endParaRPr lang="ru-RU" i="1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971600" y="404664"/>
            <a:ext cx="6984776" cy="1368152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tx1"/>
                </a:solidFill>
              </a:rPr>
              <a:t>Задание 2</a:t>
            </a:r>
            <a:endParaRPr lang="ru-RU" sz="4000" b="1" u="sng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988840"/>
            <a:ext cx="5760640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Диаметр молекулы на фото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 0,5 мм, чему равен истинный размер молекулы, если увеличение в микроскопе в 200000раз?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1691680" y="4221088"/>
            <a:ext cx="4860032" cy="9361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u="sng" dirty="0" smtClean="0">
                <a:solidFill>
                  <a:srgbClr val="002060"/>
                </a:solidFill>
              </a:rPr>
              <a:t>ОТВЕТ</a:t>
            </a:r>
            <a:endParaRPr lang="ru-RU" i="1" u="sng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5661248"/>
            <a:ext cx="33123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0,00025 мм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052" name="Picture 4" descr="C:\Documents and Settings\12\Мои документы\Загрузки\MC90032573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556792"/>
            <a:ext cx="2751304" cy="2664296"/>
          </a:xfrm>
          <a:prstGeom prst="rect">
            <a:avLst/>
          </a:prstGeom>
          <a:noFill/>
        </p:spPr>
      </p:pic>
      <p:sp>
        <p:nvSpPr>
          <p:cNvPr id="12" name="Управляющая кнопка: в начало 11">
            <a:hlinkClick r:id="rId3" action="ppaction://hlinksldjump" highlightClick="1"/>
          </p:cNvPr>
          <p:cNvSpPr/>
          <p:nvPr/>
        </p:nvSpPr>
        <p:spPr>
          <a:xfrm>
            <a:off x="7596336" y="5877272"/>
            <a:ext cx="1547664" cy="98072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971600" y="404664"/>
            <a:ext cx="6984776" cy="1368152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tx1"/>
                </a:solidFill>
              </a:rPr>
              <a:t>Задание </a:t>
            </a:r>
            <a:r>
              <a:rPr lang="en-US" sz="4000" b="1" u="sng" dirty="0" smtClean="0">
                <a:solidFill>
                  <a:schemeClr val="tx1"/>
                </a:solidFill>
              </a:rPr>
              <a:t>3</a:t>
            </a:r>
            <a:endParaRPr lang="ru-RU" sz="4000" b="1" u="sng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1988840"/>
            <a:ext cx="5472608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Может ли капля растительного масла беспредельно растекаться по поверхности воды?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3995936" y="4365104"/>
            <a:ext cx="4860032" cy="9361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u="sng" dirty="0" smtClean="0">
                <a:solidFill>
                  <a:srgbClr val="002060"/>
                </a:solidFill>
              </a:rPr>
              <a:t>ОТВЕТ</a:t>
            </a:r>
            <a:endParaRPr lang="ru-RU" i="1" u="sng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5949280"/>
            <a:ext cx="302433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нет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5"/>
            <a:ext cx="302433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в начало 6">
            <a:hlinkClick r:id="rId3" action="ppaction://hlinksldjump" highlightClick="1"/>
          </p:cNvPr>
          <p:cNvSpPr/>
          <p:nvPr/>
        </p:nvSpPr>
        <p:spPr>
          <a:xfrm>
            <a:off x="7668344" y="6093296"/>
            <a:ext cx="1475656" cy="76470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971600" y="404664"/>
            <a:ext cx="6984776" cy="1368152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tx1"/>
                </a:solidFill>
              </a:rPr>
              <a:t>Задание 4</a:t>
            </a:r>
            <a:endParaRPr lang="ru-RU" sz="4000" b="1" u="sng" dirty="0">
              <a:solidFill>
                <a:schemeClr val="tx1"/>
              </a:solidFill>
            </a:endParaRPr>
          </a:p>
        </p:txBody>
      </p:sp>
      <p:pic>
        <p:nvPicPr>
          <p:cNvPr id="2050" name="Picture 2" descr="D:\мамина не трогать\мы\1266930687_06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3311649" cy="291502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95936" y="2276872"/>
            <a:ext cx="4824536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 каких </a:t>
            </a:r>
            <a:r>
              <a:rPr lang="ru-RU" sz="3200" smtClean="0">
                <a:solidFill>
                  <a:schemeClr val="tx1"/>
                </a:solidFill>
              </a:rPr>
              <a:t>агрегатных состояниях  </a:t>
            </a:r>
            <a:r>
              <a:rPr lang="ru-RU" sz="3200" dirty="0" smtClean="0">
                <a:solidFill>
                  <a:schemeClr val="tx1"/>
                </a:solidFill>
              </a:rPr>
              <a:t>происходит диффузия?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3707904" y="4509120"/>
            <a:ext cx="3275856" cy="9361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u="sng" dirty="0" smtClean="0">
                <a:solidFill>
                  <a:srgbClr val="002060"/>
                </a:solidFill>
              </a:rPr>
              <a:t>ОТВЕТ</a:t>
            </a:r>
            <a:endParaRPr lang="ru-RU" i="1" u="sng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5877272"/>
            <a:ext cx="43204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Жидких, твердых, газообразных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Управляющая кнопка: в начало 6">
            <a:hlinkClick r:id="rId3" action="ppaction://hlinksldjump" highlightClick="1"/>
          </p:cNvPr>
          <p:cNvSpPr/>
          <p:nvPr/>
        </p:nvSpPr>
        <p:spPr>
          <a:xfrm>
            <a:off x="7740352" y="6021288"/>
            <a:ext cx="1403648" cy="83671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971600" y="404664"/>
            <a:ext cx="6984776" cy="1368152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tx1"/>
                </a:solidFill>
              </a:rPr>
              <a:t>Задание 5</a:t>
            </a:r>
            <a:endParaRPr lang="ru-RU" sz="4000" b="1" u="sng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2132856"/>
            <a:ext cx="5688632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С одинаковой ли скоростью движутся молекулы в горячей и холодной воде?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3707904" y="4509120"/>
            <a:ext cx="3275856" cy="9361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u="sng" dirty="0" smtClean="0">
                <a:solidFill>
                  <a:srgbClr val="002060"/>
                </a:solidFill>
              </a:rPr>
              <a:t>ОТВЕТ</a:t>
            </a:r>
            <a:endParaRPr lang="ru-RU" i="1" u="sng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5805264"/>
            <a:ext cx="244827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нет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6" name="Управляющая кнопка: в начало 5">
            <a:hlinkClick r:id="rId2" action="ppaction://hlinksldjump" highlightClick="1"/>
          </p:cNvPr>
          <p:cNvSpPr/>
          <p:nvPr/>
        </p:nvSpPr>
        <p:spPr>
          <a:xfrm>
            <a:off x="7308304" y="6021288"/>
            <a:ext cx="1835696" cy="83671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http://im5-tub.yandex.net/i?id=70047461&amp;tov=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8840"/>
            <a:ext cx="295232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971600" y="404664"/>
            <a:ext cx="6984776" cy="1368152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tx1"/>
                </a:solidFill>
              </a:rPr>
              <a:t>Задание 6</a:t>
            </a:r>
            <a:endParaRPr lang="ru-RU" sz="4000" b="1" u="sng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2204864"/>
            <a:ext cx="5832648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Когда молекулы воздуха движутся быстрее в жаркий летний день или зимой в сильный мороз?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2411760" y="4653136"/>
            <a:ext cx="3275856" cy="9361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u="sng" dirty="0" smtClean="0">
                <a:solidFill>
                  <a:srgbClr val="002060"/>
                </a:solidFill>
              </a:rPr>
              <a:t>ОТВЕТ</a:t>
            </a:r>
            <a:endParaRPr lang="ru-RU" i="1" u="sng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5877272"/>
            <a:ext cx="309634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летом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12976"/>
            <a:ext cx="2448272" cy="182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2520280" cy="1552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в начало 7">
            <a:hlinkClick r:id="rId4" action="ppaction://hlinksldjump" highlightClick="1"/>
          </p:cNvPr>
          <p:cNvSpPr/>
          <p:nvPr/>
        </p:nvSpPr>
        <p:spPr>
          <a:xfrm>
            <a:off x="7956376" y="5949280"/>
            <a:ext cx="1187624" cy="90872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971600" y="404664"/>
            <a:ext cx="6984776" cy="1368152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tx1"/>
                </a:solidFill>
              </a:rPr>
              <a:t>Задание 7</a:t>
            </a:r>
            <a:endParaRPr lang="ru-RU" sz="4000" b="1" u="sng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2204864"/>
            <a:ext cx="5400600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Из каких частиц состоит молекула воды?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2195736" y="4221088"/>
            <a:ext cx="3275856" cy="9361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u="sng" dirty="0" smtClean="0">
                <a:solidFill>
                  <a:srgbClr val="002060"/>
                </a:solidFill>
              </a:rPr>
              <a:t>ОТВЕТ</a:t>
            </a:r>
            <a:endParaRPr lang="ru-RU" i="1" u="sng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661248"/>
            <a:ext cx="367240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Из 2 атомов водорода и 1 атома кислорода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259228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в начало 6">
            <a:hlinkClick r:id="rId3" action="ppaction://hlinksldjump" highlightClick="1"/>
          </p:cNvPr>
          <p:cNvSpPr/>
          <p:nvPr/>
        </p:nvSpPr>
        <p:spPr>
          <a:xfrm>
            <a:off x="7524328" y="6093296"/>
            <a:ext cx="1619672" cy="76470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TS030006122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TS030006122</Template>
  <TotalTime>451</TotalTime>
  <Words>492</Words>
  <Application>Microsoft Office PowerPoint</Application>
  <PresentationFormat>Экран (4:3)</PresentationFormat>
  <Paragraphs>120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TS030006122</vt:lpstr>
      <vt:lpstr>Викторина по физике 7 класс «Первоначальные сведения о строении вещества»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</dc:creator>
  <cp:lastModifiedBy>user</cp:lastModifiedBy>
  <cp:revision>79</cp:revision>
  <dcterms:created xsi:type="dcterms:W3CDTF">2011-09-17T14:57:09Z</dcterms:created>
  <dcterms:modified xsi:type="dcterms:W3CDTF">2011-09-19T06:47:46Z</dcterms:modified>
</cp:coreProperties>
</file>