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89" r:id="rId3"/>
    <p:sldId id="269" r:id="rId4"/>
    <p:sldId id="258" r:id="rId5"/>
    <p:sldId id="260" r:id="rId6"/>
    <p:sldId id="261" r:id="rId7"/>
    <p:sldId id="281" r:id="rId8"/>
    <p:sldId id="271" r:id="rId9"/>
    <p:sldId id="278" r:id="rId10"/>
    <p:sldId id="272" r:id="rId11"/>
    <p:sldId id="279" r:id="rId12"/>
    <p:sldId id="273" r:id="rId13"/>
    <p:sldId id="280" r:id="rId14"/>
    <p:sldId id="275" r:id="rId15"/>
    <p:sldId id="276" r:id="rId16"/>
    <p:sldId id="263" r:id="rId17"/>
    <p:sldId id="282" r:id="rId18"/>
    <p:sldId id="286" r:id="rId19"/>
    <p:sldId id="287" r:id="rId20"/>
    <p:sldId id="288" r:id="rId21"/>
    <p:sldId id="283" r:id="rId22"/>
    <p:sldId id="284" r:id="rId23"/>
    <p:sldId id="285"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980" y="-4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F76C74-2D18-4EED-9D79-8E8CFB780A99}" type="datetimeFigureOut">
              <a:rPr lang="ru-RU" smtClean="0"/>
              <a:t>27.05.2010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5FC07E-2525-4CAC-B419-985A76DCE8F6}"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D5FC07E-2525-4CAC-B419-985A76DCE8F6}" type="slidenum">
              <a:rPr lang="ru-RU" smtClean="0"/>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E4FD50-1223-458C-A308-ED99AFA20ACD}" type="datetimeFigureOut">
              <a:rPr lang="ru-RU" smtClean="0"/>
              <a:pPr/>
              <a:t>27.05.2010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71B38D-4682-4508-B0D6-8B50C50E1E15}" type="slidenum">
              <a:rPr lang="ru-RU" smtClean="0"/>
              <a:pPr/>
              <a:t>‹#›</a:t>
            </a:fld>
            <a:endParaRPr lang="ru-RU"/>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E4FD50-1223-458C-A308-ED99AFA20ACD}" type="datetimeFigureOut">
              <a:rPr lang="ru-RU" smtClean="0"/>
              <a:pPr/>
              <a:t>27.05.2010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71B38D-4682-4508-B0D6-8B50C50E1E15}" type="slidenum">
              <a:rPr lang="ru-RU" smtClean="0"/>
              <a:pPr/>
              <a:t>‹#›</a:t>
            </a:fld>
            <a:endParaRPr lang="ru-RU"/>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E4FD50-1223-458C-A308-ED99AFA20ACD}" type="datetimeFigureOut">
              <a:rPr lang="ru-RU" smtClean="0"/>
              <a:pPr/>
              <a:t>27.05.2010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71B38D-4682-4508-B0D6-8B50C50E1E15}" type="slidenum">
              <a:rPr lang="ru-RU" smtClean="0"/>
              <a:pPr/>
              <a:t>‹#›</a:t>
            </a:fld>
            <a:endParaRPr lang="ru-RU"/>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E4FD50-1223-458C-A308-ED99AFA20ACD}" type="datetimeFigureOut">
              <a:rPr lang="ru-RU" smtClean="0"/>
              <a:pPr/>
              <a:t>27.05.2010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71B38D-4682-4508-B0D6-8B50C50E1E15}" type="slidenum">
              <a:rPr lang="ru-RU" smtClean="0"/>
              <a:pPr/>
              <a:t>‹#›</a:t>
            </a:fld>
            <a:endParaRPr lang="ru-RU"/>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E4FD50-1223-458C-A308-ED99AFA20ACD}" type="datetimeFigureOut">
              <a:rPr lang="ru-RU" smtClean="0"/>
              <a:pPr/>
              <a:t>27.05.2010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71B38D-4682-4508-B0D6-8B50C50E1E15}" type="slidenum">
              <a:rPr lang="ru-RU" smtClean="0"/>
              <a:pPr/>
              <a:t>‹#›</a:t>
            </a:fld>
            <a:endParaRPr lang="ru-RU"/>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E4FD50-1223-458C-A308-ED99AFA20ACD}" type="datetimeFigureOut">
              <a:rPr lang="ru-RU" smtClean="0"/>
              <a:pPr/>
              <a:t>27.05.2010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71B38D-4682-4508-B0D6-8B50C50E1E15}" type="slidenum">
              <a:rPr lang="ru-RU" smtClean="0"/>
              <a:pPr/>
              <a:t>‹#›</a:t>
            </a:fld>
            <a:endParaRPr lang="ru-RU"/>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E4FD50-1223-458C-A308-ED99AFA20ACD}" type="datetimeFigureOut">
              <a:rPr lang="ru-RU" smtClean="0"/>
              <a:pPr/>
              <a:t>27.05.2010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271B38D-4682-4508-B0D6-8B50C50E1E15}" type="slidenum">
              <a:rPr lang="ru-RU" smtClean="0"/>
              <a:pPr/>
              <a:t>‹#›</a:t>
            </a:fld>
            <a:endParaRPr lang="ru-RU"/>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E4FD50-1223-458C-A308-ED99AFA20ACD}" type="datetimeFigureOut">
              <a:rPr lang="ru-RU" smtClean="0"/>
              <a:pPr/>
              <a:t>27.05.2010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271B38D-4682-4508-B0D6-8B50C50E1E15}" type="slidenum">
              <a:rPr lang="ru-RU" smtClean="0"/>
              <a:pPr/>
              <a:t>‹#›</a:t>
            </a:fld>
            <a:endParaRPr lang="ru-RU"/>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E4FD50-1223-458C-A308-ED99AFA20ACD}" type="datetimeFigureOut">
              <a:rPr lang="ru-RU" smtClean="0"/>
              <a:pPr/>
              <a:t>27.05.2010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271B38D-4682-4508-B0D6-8B50C50E1E15}" type="slidenum">
              <a:rPr lang="ru-RU" smtClean="0"/>
              <a:pPr/>
              <a:t>‹#›</a:t>
            </a:fld>
            <a:endParaRPr lang="ru-RU"/>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E4FD50-1223-458C-A308-ED99AFA20ACD}" type="datetimeFigureOut">
              <a:rPr lang="ru-RU" smtClean="0"/>
              <a:pPr/>
              <a:t>27.05.2010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71B38D-4682-4508-B0D6-8B50C50E1E15}" type="slidenum">
              <a:rPr lang="ru-RU" smtClean="0"/>
              <a:pPr/>
              <a:t>‹#›</a:t>
            </a:fld>
            <a:endParaRPr lang="ru-RU"/>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E4FD50-1223-458C-A308-ED99AFA20ACD}" type="datetimeFigureOut">
              <a:rPr lang="ru-RU" smtClean="0"/>
              <a:pPr/>
              <a:t>27.05.2010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71B38D-4682-4508-B0D6-8B50C50E1E15}" type="slidenum">
              <a:rPr lang="ru-RU" smtClean="0"/>
              <a:pPr/>
              <a:t>‹#›</a:t>
            </a:fld>
            <a:endParaRPr lang="ru-RU"/>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4FD50-1223-458C-A308-ED99AFA20ACD}" type="datetimeFigureOut">
              <a:rPr lang="ru-RU" smtClean="0"/>
              <a:pPr/>
              <a:t>27.05.2010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1B38D-4682-4508-B0D6-8B50C50E1E1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package" Target="../embeddings/______Microsoft_Office_PowerPoint1.sldx"/></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onstantia" pitchFamily="18" charset="0"/>
            </a:endParaRPr>
          </a:p>
        </p:txBody>
      </p:sp>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p:oleObj spid="_x0000_s14338" name="Слайд" r:id="rId4" imgW="4570541" imgH="3427323" progId="PowerPoint.Slide.12">
              <p:embed/>
            </p:oleObj>
          </a:graphicData>
        </a:graphic>
      </p:graphicFrame>
      <p:sp>
        <p:nvSpPr>
          <p:cNvPr id="5" name="Заголовок 4"/>
          <p:cNvSpPr>
            <a:spLocks noGrp="1"/>
          </p:cNvSpPr>
          <p:nvPr>
            <p:ph type="ctrTitle"/>
          </p:nvPr>
        </p:nvSpPr>
        <p:spPr/>
        <p:txBody>
          <a:bodyPr>
            <a:normAutofit fontScale="90000"/>
          </a:bodyPr>
          <a:lstStyle/>
          <a:p>
            <a:pPr fontAlgn="auto">
              <a:spcAft>
                <a:spcPts val="0"/>
              </a:spcAft>
              <a:defRPr/>
            </a:pPr>
            <a:r>
              <a:rPr lang="ru-RU" sz="5400" b="1" i="1" dirty="0" smtClean="0">
                <a:solidFill>
                  <a:schemeClr val="bg1"/>
                </a:solidFill>
              </a:rPr>
              <a:t>Николай Васильевич</a:t>
            </a:r>
            <a:br>
              <a:rPr lang="ru-RU" sz="5400" b="1" i="1" dirty="0" smtClean="0">
                <a:solidFill>
                  <a:schemeClr val="bg1"/>
                </a:solidFill>
              </a:rPr>
            </a:br>
            <a:r>
              <a:rPr lang="ru-RU" sz="5400" b="1" i="1" dirty="0" smtClean="0">
                <a:solidFill>
                  <a:schemeClr val="bg1"/>
                </a:solidFill>
              </a:rPr>
              <a:t>Гоголь</a:t>
            </a:r>
            <a:endParaRPr lang="ru-RU" sz="5400" b="1" i="1" dirty="0">
              <a:solidFill>
                <a:schemeClr val="bg1"/>
              </a:solidFill>
            </a:endParaRPr>
          </a:p>
        </p:txBody>
      </p:sp>
      <p:sp>
        <p:nvSpPr>
          <p:cNvPr id="6" name="Подзаголовок 5"/>
          <p:cNvSpPr>
            <a:spLocks noGrp="1"/>
          </p:cNvSpPr>
          <p:nvPr>
            <p:ph type="subTitle" idx="1"/>
          </p:nvPr>
        </p:nvSpPr>
        <p:spPr>
          <a:xfrm>
            <a:off x="457200" y="3700462"/>
            <a:ext cx="8305800" cy="2871810"/>
          </a:xfrm>
        </p:spPr>
        <p:txBody>
          <a:bodyPr>
            <a:normAutofit fontScale="62500" lnSpcReduction="20000"/>
          </a:bodyPr>
          <a:lstStyle/>
          <a:p>
            <a:pPr fontAlgn="auto">
              <a:spcAft>
                <a:spcPts val="0"/>
              </a:spcAft>
              <a:buFont typeface="Wingdings 2"/>
              <a:buNone/>
              <a:defRPr/>
            </a:pPr>
            <a:r>
              <a:rPr lang="ru-RU" sz="7000" b="1" dirty="0" smtClean="0">
                <a:solidFill>
                  <a:schemeClr val="bg1"/>
                </a:solidFill>
              </a:rPr>
              <a:t>Повесть «Шинель</a:t>
            </a:r>
            <a:r>
              <a:rPr lang="ru-RU" sz="7000" b="1" dirty="0" smtClean="0">
                <a:solidFill>
                  <a:schemeClr val="bg1"/>
                </a:solidFill>
              </a:rPr>
              <a:t>»</a:t>
            </a:r>
          </a:p>
          <a:p>
            <a:pPr fontAlgn="auto">
              <a:spcAft>
                <a:spcPts val="0"/>
              </a:spcAft>
              <a:buFont typeface="Wingdings 2"/>
              <a:buNone/>
              <a:defRPr/>
            </a:pPr>
            <a:endParaRPr lang="ru-RU" sz="4000" b="1" dirty="0" smtClean="0">
              <a:solidFill>
                <a:schemeClr val="bg1"/>
              </a:solidFill>
            </a:endParaRPr>
          </a:p>
          <a:p>
            <a:pPr algn="l" fontAlgn="auto">
              <a:spcAft>
                <a:spcPts val="0"/>
              </a:spcAft>
              <a:buFont typeface="Wingdings 2"/>
              <a:buNone/>
              <a:defRPr/>
            </a:pPr>
            <a:endParaRPr lang="ru-RU" sz="4000" b="1" dirty="0" smtClean="0">
              <a:solidFill>
                <a:schemeClr val="bg1"/>
              </a:solidFill>
            </a:endParaRPr>
          </a:p>
          <a:p>
            <a:pPr algn="l" fontAlgn="auto">
              <a:spcAft>
                <a:spcPts val="0"/>
              </a:spcAft>
              <a:buFont typeface="Wingdings 2"/>
              <a:buNone/>
              <a:defRPr/>
            </a:pPr>
            <a:r>
              <a:rPr lang="ru-RU" sz="4000" b="1" dirty="0" smtClean="0">
                <a:solidFill>
                  <a:schemeClr val="bg1"/>
                </a:solidFill>
              </a:rPr>
              <a:t>Урок – презентация учителя русского языка и литературы</a:t>
            </a:r>
          </a:p>
          <a:p>
            <a:pPr algn="l" fontAlgn="auto">
              <a:spcAft>
                <a:spcPts val="0"/>
              </a:spcAft>
              <a:buFont typeface="Wingdings 2"/>
              <a:buNone/>
              <a:defRPr/>
            </a:pPr>
            <a:r>
              <a:rPr lang="ru-RU" sz="4000" b="1" dirty="0" smtClean="0">
                <a:solidFill>
                  <a:schemeClr val="bg1"/>
                </a:solidFill>
              </a:rPr>
              <a:t>ГОУ школа №102 Санкт – Петербурга</a:t>
            </a:r>
          </a:p>
          <a:p>
            <a:pPr algn="l" fontAlgn="auto">
              <a:spcAft>
                <a:spcPts val="0"/>
              </a:spcAft>
              <a:buFont typeface="Wingdings 2"/>
              <a:buNone/>
              <a:defRPr/>
            </a:pPr>
            <a:r>
              <a:rPr lang="ru-RU" sz="4000" b="1" dirty="0" err="1" smtClean="0">
                <a:solidFill>
                  <a:schemeClr val="bg1"/>
                </a:solidFill>
              </a:rPr>
              <a:t>Поречиной</a:t>
            </a:r>
            <a:r>
              <a:rPr lang="ru-RU" sz="4000" b="1" dirty="0" smtClean="0">
                <a:solidFill>
                  <a:schemeClr val="bg1"/>
                </a:solidFill>
              </a:rPr>
              <a:t> Е.Н.</a:t>
            </a:r>
          </a:p>
          <a:p>
            <a:pPr fontAlgn="auto">
              <a:spcAft>
                <a:spcPts val="0"/>
              </a:spcAft>
              <a:buFont typeface="Wingdings 2"/>
              <a:buNone/>
              <a:defRPr/>
            </a:pPr>
            <a:endParaRPr lang="ru-RU" sz="4000" b="1" dirty="0" smtClean="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s11.radikal.ru/i184/0909/e0/fcdee82471b5.jpg"/>
          <p:cNvPicPr>
            <a:picLocks noChangeAspect="1" noChangeArrowheads="1"/>
          </p:cNvPicPr>
          <p:nvPr/>
        </p:nvPicPr>
        <p:blipFill>
          <a:blip r:embed="rId2">
            <a:grayscl/>
          </a:blip>
          <a:srcRect l="9250" r="2209"/>
          <a:stretch>
            <a:fillRect/>
          </a:stretch>
        </p:blipFill>
        <p:spPr bwMode="auto">
          <a:xfrm>
            <a:off x="0" y="0"/>
            <a:ext cx="9144000" cy="6858000"/>
          </a:xfrm>
          <a:prstGeom prst="rect">
            <a:avLst/>
          </a:prstGeom>
          <a:noFill/>
        </p:spPr>
      </p:pic>
      <p:sp>
        <p:nvSpPr>
          <p:cNvPr id="8" name="Прямоугольник 7"/>
          <p:cNvSpPr/>
          <p:nvPr/>
        </p:nvSpPr>
        <p:spPr>
          <a:xfrm>
            <a:off x="642910" y="785794"/>
            <a:ext cx="8072494" cy="5572164"/>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rPr>
              <a:t>Петербургский северный мороз становится дьявольским соблазном, какой Акакий Акакиевич не в силах преодолеть (старая шинель, издевательски называемая чиновниками капотом, прохудилась). Портной Петрович, наотрез отказываясь подновлять старую шинель Акакия Акакиевича, выступает в роли демона-искусителя. Новенькая шинель, в которую облачается Акакий Акакиевич, символически означает как евангельскую «ризу спасения», «светлые одежды», так и женскую ипостась его личности, восполняющую его неполноту: шинель — «вечная идея», «подруга жизни», «светлый гость». Аскета и затворника Акакия Акакиевича охватывает любовный пыл и греховная горячка. Впрочем, шинель оказывается любовницей на одну ночь, заставляя Акакия Акакиевича совершить ряд непоправимых роковых ошибок, выталкивая его из блаженного состояния замкнутого счастья в тревожный внешний мир, в круг чиновников и ночной улицы. Акакий Акакиевич, таким образом, предает в себе «внутреннего» человека, предпочтя «внешнего», суетного, подверженного людским страстям и порочным наклонностям.</a:t>
            </a:r>
            <a:endParaRPr lang="ru-RU" sz="2000"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Шинель». Акакий Акакиевич у портного Петровича.  Художник Ю. Игнатьев"/>
          <p:cNvPicPr>
            <a:picLocks noChangeAspect="1" noChangeArrowheads="1"/>
          </p:cNvPicPr>
          <p:nvPr/>
        </p:nvPicPr>
        <p:blipFill>
          <a:blip r:embed="rId2"/>
          <a:srcRect/>
          <a:stretch>
            <a:fillRect/>
          </a:stretch>
        </p:blipFill>
        <p:spPr bwMode="auto">
          <a:xfrm>
            <a:off x="5524492" y="1"/>
            <a:ext cx="3619508" cy="5429263"/>
          </a:xfrm>
          <a:prstGeom prst="rect">
            <a:avLst/>
          </a:prstGeom>
          <a:noFill/>
        </p:spPr>
      </p:pic>
      <p:pic>
        <p:nvPicPr>
          <p:cNvPr id="3" name="Picture 10" descr="«Шинель». Примерка новой шинели. Художник Т. Шишмарева. 1951"/>
          <p:cNvPicPr>
            <a:picLocks noChangeAspect="1" noChangeArrowheads="1"/>
          </p:cNvPicPr>
          <p:nvPr/>
        </p:nvPicPr>
        <p:blipFill>
          <a:blip r:embed="rId3"/>
          <a:srcRect/>
          <a:stretch>
            <a:fillRect/>
          </a:stretch>
        </p:blipFill>
        <p:spPr bwMode="auto">
          <a:xfrm>
            <a:off x="2928926" y="714356"/>
            <a:ext cx="3781437" cy="5227793"/>
          </a:xfrm>
          <a:prstGeom prst="rect">
            <a:avLst/>
          </a:prstGeom>
          <a:noFill/>
        </p:spPr>
      </p:pic>
      <p:pic>
        <p:nvPicPr>
          <p:cNvPr id="4" name="Picture 6" descr="«Шинель». Акакий Акакиевич в новой шинели. Художник Ю. Игнатьев"/>
          <p:cNvPicPr>
            <a:picLocks noChangeAspect="1" noChangeArrowheads="1"/>
          </p:cNvPicPr>
          <p:nvPr/>
        </p:nvPicPr>
        <p:blipFill>
          <a:blip r:embed="rId4"/>
          <a:srcRect/>
          <a:stretch>
            <a:fillRect/>
          </a:stretch>
        </p:blipFill>
        <p:spPr bwMode="auto">
          <a:xfrm>
            <a:off x="0" y="1142984"/>
            <a:ext cx="3733808" cy="5490894"/>
          </a:xfrm>
          <a:prstGeom prst="rect">
            <a:avLst/>
          </a:prstGeom>
          <a:noFill/>
        </p:spPr>
      </p:pic>
      <p:sp>
        <p:nvSpPr>
          <p:cNvPr id="5" name="TextBox 4"/>
          <p:cNvSpPr txBox="1"/>
          <p:nvPr/>
        </p:nvSpPr>
        <p:spPr>
          <a:xfrm>
            <a:off x="428596" y="214290"/>
            <a:ext cx="2372252" cy="461665"/>
          </a:xfrm>
          <a:prstGeom prst="rect">
            <a:avLst/>
          </a:prstGeom>
          <a:noFill/>
        </p:spPr>
        <p:txBody>
          <a:bodyPr wrap="none" rtlCol="0">
            <a:spAutoFit/>
          </a:bodyPr>
          <a:lstStyle/>
          <a:p>
            <a:r>
              <a:rPr lang="ru-RU" sz="2400" dirty="0" smtClean="0"/>
              <a:t>Работа с текстом</a:t>
            </a:r>
            <a:endParaRPr lang="ru-RU" sz="24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5" descr="800px-Nevsky_Prospekt_by_Repin.jpg"/>
          <p:cNvPicPr>
            <a:picLocks noChangeAspect="1"/>
          </p:cNvPicPr>
          <p:nvPr/>
        </p:nvPicPr>
        <p:blipFill>
          <a:blip r:embed="rId2"/>
          <a:srcRect r="3833"/>
          <a:stretch>
            <a:fillRect/>
          </a:stretch>
        </p:blipFill>
        <p:spPr>
          <a:xfrm>
            <a:off x="0" y="0"/>
            <a:ext cx="9144000" cy="6858000"/>
          </a:xfrm>
          <a:prstGeom prst="rect">
            <a:avLst/>
          </a:prstGeom>
        </p:spPr>
      </p:pic>
      <p:sp>
        <p:nvSpPr>
          <p:cNvPr id="12" name="Прямоугольник 11"/>
          <p:cNvSpPr/>
          <p:nvPr/>
        </p:nvSpPr>
        <p:spPr>
          <a:xfrm>
            <a:off x="642910" y="1000108"/>
            <a:ext cx="8072494" cy="5500726"/>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rPr>
              <a:t>Пагубная мысль о теплой шинели и ее приобретение резко меняют весь образ жизни и характер Акакия Акакиевича.</a:t>
            </a:r>
          </a:p>
          <a:p>
            <a:r>
              <a:rPr lang="ru-RU" sz="2000" dirty="0" smtClean="0">
                <a:solidFill>
                  <a:schemeClr val="tx1"/>
                </a:solidFill>
              </a:rPr>
              <a:t> Он едва не допускает ошибки во время переписывания. </a:t>
            </a:r>
          </a:p>
          <a:p>
            <a:r>
              <a:rPr lang="ru-RU" sz="2000" dirty="0" smtClean="0">
                <a:solidFill>
                  <a:schemeClr val="tx1"/>
                </a:solidFill>
              </a:rPr>
              <a:t>Ломая свои привычки, соглашается пойти на вечеринку к чиновнику. В Акакии Акакиевиче, больше того, просыпается ловелас, устремляющийся в погоню за дамой, «у которой всякая часть тела была исполнена необыкновенного движения». </a:t>
            </a:r>
          </a:p>
          <a:p>
            <a:r>
              <a:rPr lang="ru-RU" sz="2000" dirty="0" smtClean="0">
                <a:solidFill>
                  <a:schemeClr val="tx1"/>
                </a:solidFill>
              </a:rPr>
              <a:t>Акакий Акакиевич пьет шампанское, объедается «винегретом, холодной телятиной, паштетом, кондитерскими пирожками». </a:t>
            </a:r>
          </a:p>
          <a:p>
            <a:r>
              <a:rPr lang="ru-RU" sz="2000" dirty="0" smtClean="0">
                <a:solidFill>
                  <a:schemeClr val="tx1"/>
                </a:solidFill>
              </a:rPr>
              <a:t>Он изменяет даже любимому делу, и расплата за измену своему поприщу не замедлила его настигнуть: грабители «сняли с него шинель, дали ему пинка коленом, и он упал навзничь в снег и ничего уж больше не чувствовал». </a:t>
            </a:r>
          </a:p>
          <a:p>
            <a:r>
              <a:rPr lang="ru-RU" sz="2000" dirty="0" smtClean="0">
                <a:solidFill>
                  <a:schemeClr val="tx1"/>
                </a:solidFill>
              </a:rPr>
              <a:t>Акакий Акакиевич теряет всю свою тихую кротость, совершает несвойственные его характеру поступки, он требует от мира понимания и помощи, активно наступает, добивается своего. </a:t>
            </a:r>
            <a:endParaRPr lang="ru-RU" sz="2000"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Шинель». Ограбление Акакия Акакиевича. Художник Ю. Игнатьев"/>
          <p:cNvPicPr>
            <a:picLocks noChangeAspect="1" noChangeArrowheads="1"/>
          </p:cNvPicPr>
          <p:nvPr/>
        </p:nvPicPr>
        <p:blipFill>
          <a:blip r:embed="rId2"/>
          <a:srcRect/>
          <a:stretch>
            <a:fillRect/>
          </a:stretch>
        </p:blipFill>
        <p:spPr bwMode="auto">
          <a:xfrm>
            <a:off x="5786446" y="142852"/>
            <a:ext cx="3176593" cy="4745906"/>
          </a:xfrm>
          <a:prstGeom prst="rect">
            <a:avLst/>
          </a:prstGeom>
          <a:noFill/>
        </p:spPr>
      </p:pic>
      <p:pic>
        <p:nvPicPr>
          <p:cNvPr id="3" name="Picture 14" descr="«Шинель». Акакий Акакиевич у значительного лица. Художники Кукрыниксы. 1951"/>
          <p:cNvPicPr>
            <a:picLocks noChangeAspect="1" noChangeArrowheads="1"/>
          </p:cNvPicPr>
          <p:nvPr/>
        </p:nvPicPr>
        <p:blipFill>
          <a:blip r:embed="rId3"/>
          <a:srcRect/>
          <a:stretch>
            <a:fillRect/>
          </a:stretch>
        </p:blipFill>
        <p:spPr bwMode="auto">
          <a:xfrm>
            <a:off x="4071934" y="928670"/>
            <a:ext cx="2952755" cy="4397720"/>
          </a:xfrm>
          <a:prstGeom prst="rect">
            <a:avLst/>
          </a:prstGeom>
          <a:noFill/>
        </p:spPr>
      </p:pic>
      <p:pic>
        <p:nvPicPr>
          <p:cNvPr id="4" name="Picture 18" descr="«Шинель». Похороны Акакия Акакиевича. Художник Ю. Игнатьев"/>
          <p:cNvPicPr>
            <a:picLocks noChangeAspect="1" noChangeArrowheads="1"/>
          </p:cNvPicPr>
          <p:nvPr/>
        </p:nvPicPr>
        <p:blipFill>
          <a:blip r:embed="rId4"/>
          <a:srcRect/>
          <a:stretch>
            <a:fillRect/>
          </a:stretch>
        </p:blipFill>
        <p:spPr bwMode="auto">
          <a:xfrm>
            <a:off x="2428860" y="2143116"/>
            <a:ext cx="2857500" cy="4086226"/>
          </a:xfrm>
          <a:prstGeom prst="rect">
            <a:avLst/>
          </a:prstGeom>
          <a:noFill/>
        </p:spPr>
      </p:pic>
      <p:pic>
        <p:nvPicPr>
          <p:cNvPr id="5" name="Picture 16" descr="Призрак Акакия Акакиевича нападает на значительное лицо. Художник Ю. Игнатьев"/>
          <p:cNvPicPr>
            <a:picLocks noChangeAspect="1" noChangeArrowheads="1"/>
          </p:cNvPicPr>
          <p:nvPr/>
        </p:nvPicPr>
        <p:blipFill>
          <a:blip r:embed="rId5"/>
          <a:srcRect/>
          <a:stretch>
            <a:fillRect/>
          </a:stretch>
        </p:blipFill>
        <p:spPr bwMode="auto">
          <a:xfrm>
            <a:off x="357158" y="2786058"/>
            <a:ext cx="2581275" cy="3924301"/>
          </a:xfrm>
          <a:prstGeom prst="rect">
            <a:avLst/>
          </a:prstGeom>
          <a:noFill/>
        </p:spPr>
      </p:pic>
      <p:sp>
        <p:nvSpPr>
          <p:cNvPr id="6" name="TextBox 5"/>
          <p:cNvSpPr txBox="1"/>
          <p:nvPr/>
        </p:nvSpPr>
        <p:spPr>
          <a:xfrm>
            <a:off x="428596" y="214290"/>
            <a:ext cx="2372252" cy="461665"/>
          </a:xfrm>
          <a:prstGeom prst="rect">
            <a:avLst/>
          </a:prstGeom>
          <a:noFill/>
        </p:spPr>
        <p:txBody>
          <a:bodyPr wrap="none" rtlCol="0">
            <a:spAutoFit/>
          </a:bodyPr>
          <a:lstStyle/>
          <a:p>
            <a:r>
              <a:rPr lang="ru-RU" sz="2400" dirty="0" smtClean="0"/>
              <a:t>Работа с текстом</a:t>
            </a:r>
            <a:endParaRPr lang="ru-RU" sz="24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wipe(left)">
                                      <p:cBhvr>
                                        <p:cTn id="7" dur="20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56.radikal.ru/i152/0909/9f/96c4b79a4cd1.jpg"/>
          <p:cNvPicPr>
            <a:picLocks noChangeAspect="1" noChangeArrowheads="1"/>
          </p:cNvPicPr>
          <p:nvPr/>
        </p:nvPicPr>
        <p:blipFill>
          <a:blip r:embed="rId2">
            <a:grayscl/>
          </a:blip>
          <a:srcRect l="4375" r="2291"/>
          <a:stretch>
            <a:fillRect/>
          </a:stretch>
        </p:blipFill>
        <p:spPr bwMode="auto">
          <a:xfrm>
            <a:off x="0" y="0"/>
            <a:ext cx="9144000" cy="6858000"/>
          </a:xfrm>
          <a:prstGeom prst="rect">
            <a:avLst/>
          </a:prstGeom>
          <a:noFill/>
        </p:spPr>
      </p:pic>
      <p:sp>
        <p:nvSpPr>
          <p:cNvPr id="4" name="Прямоугольник 3"/>
          <p:cNvSpPr/>
          <p:nvPr/>
        </p:nvSpPr>
        <p:spPr>
          <a:xfrm>
            <a:off x="642910" y="642918"/>
            <a:ext cx="8072494" cy="5572164"/>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rPr>
              <a:t> По совету чиновников Акакий Акакиевич отправляется к «значительному лицу». Столкновение с генералом происходит как раз тогда, когда Акакий Акакиевич перестает быть «внутренним» человеком. Сразу после угрожающего вопля «значительного лица» Акакия Акакиевича «вынесли почти без движения». </a:t>
            </a:r>
          </a:p>
          <a:p>
            <a:r>
              <a:rPr lang="ru-RU" sz="2000" dirty="0" smtClean="0">
                <a:solidFill>
                  <a:schemeClr val="tx1"/>
                </a:solidFill>
              </a:rPr>
              <a:t>Уходя из жизни, </a:t>
            </a:r>
            <a:r>
              <a:rPr lang="ru-RU" sz="2000" dirty="0" err="1" smtClean="0">
                <a:solidFill>
                  <a:schemeClr val="tx1"/>
                </a:solidFill>
              </a:rPr>
              <a:t>Башмачкин</a:t>
            </a:r>
            <a:r>
              <a:rPr lang="ru-RU" sz="2000" dirty="0" smtClean="0">
                <a:solidFill>
                  <a:schemeClr val="tx1"/>
                </a:solidFill>
              </a:rPr>
              <a:t> бунтует: он «</a:t>
            </a:r>
            <a:r>
              <a:rPr lang="ru-RU" sz="2000" dirty="0" err="1" smtClean="0">
                <a:solidFill>
                  <a:schemeClr val="tx1"/>
                </a:solidFill>
              </a:rPr>
              <a:t>сквернохульничал,произнося</a:t>
            </a:r>
            <a:r>
              <a:rPr lang="ru-RU" sz="2000" dirty="0" smtClean="0">
                <a:solidFill>
                  <a:schemeClr val="tx1"/>
                </a:solidFill>
              </a:rPr>
              <a:t> страшные слова», следовавшие «непосредственно за словом "ваше превосходительство"». </a:t>
            </a:r>
          </a:p>
          <a:p>
            <a:r>
              <a:rPr lang="ru-RU" sz="2000" dirty="0" smtClean="0">
                <a:solidFill>
                  <a:schemeClr val="tx1"/>
                </a:solidFill>
              </a:rPr>
              <a:t>После смерти Акакий Акакиевич меняется со «значительным лицом» местами и в свою очередь осуществляет Страшный Суд, где нет места рангам и званиям, и генерал и титулярный советник одинаково держат ответ перед Высшим Судией. </a:t>
            </a:r>
          </a:p>
          <a:p>
            <a:r>
              <a:rPr lang="ru-RU" sz="2000" dirty="0" smtClean="0">
                <a:solidFill>
                  <a:schemeClr val="tx1"/>
                </a:solidFill>
              </a:rPr>
              <a:t>Акакий Акакиевич является по ночам зловещим призраком-мертвецом «в виде чиновника, ищущего какой-то утащенной шинели». Успокоился и исчез призрак Акакия Акакиевича только тогда, когда ему под руку попалось «значительное лицо», справедливость как будто восторжествовала, Акакий Акакиевич словно осуществил грозное Божье наказание, облекся в генеральскую шинель.</a:t>
            </a:r>
            <a:endParaRPr lang="ru-RU" sz="2000"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s11.radikal.ru/i184/0909/e0/fcdee82471b5.jpg"/>
          <p:cNvPicPr>
            <a:picLocks noChangeAspect="1" noChangeArrowheads="1"/>
          </p:cNvPicPr>
          <p:nvPr/>
        </p:nvPicPr>
        <p:blipFill>
          <a:blip r:embed="rId2">
            <a:grayscl/>
          </a:blip>
          <a:srcRect l="9250" r="2209"/>
          <a:stretch>
            <a:fillRect/>
          </a:stretch>
        </p:blipFill>
        <p:spPr bwMode="auto">
          <a:xfrm>
            <a:off x="0" y="0"/>
            <a:ext cx="9144000" cy="6858000"/>
          </a:xfrm>
          <a:prstGeom prst="rect">
            <a:avLst/>
          </a:prstGeom>
          <a:noFill/>
        </p:spPr>
      </p:pic>
      <p:sp>
        <p:nvSpPr>
          <p:cNvPr id="8" name="Прямоугольник 7"/>
          <p:cNvSpPr/>
          <p:nvPr/>
        </p:nvSpPr>
        <p:spPr>
          <a:xfrm>
            <a:off x="642910" y="785794"/>
            <a:ext cx="8072494" cy="5572164"/>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ru-RU" sz="2000" dirty="0" smtClean="0">
                <a:solidFill>
                  <a:schemeClr val="tx1"/>
                </a:solidFill>
              </a:rPr>
              <a:t>Фантастический финал произведения — утопическое осуществление идеи справедливости. Вместо покорного Акакия Акакиевича появляется грозный мститель, вместо грозного «значительного лица» — лицо подобревшее и смягченное. </a:t>
            </a:r>
          </a:p>
          <a:p>
            <a:pPr>
              <a:lnSpc>
                <a:spcPct val="150000"/>
              </a:lnSpc>
            </a:pPr>
            <a:r>
              <a:rPr lang="ru-RU" sz="2000" dirty="0" smtClean="0">
                <a:solidFill>
                  <a:schemeClr val="tx1"/>
                </a:solidFill>
              </a:rPr>
              <a:t>Но на самом деле этот финал неутешителен: возникает ощущение </a:t>
            </a:r>
            <a:r>
              <a:rPr lang="ru-RU" sz="2000" dirty="0" err="1" smtClean="0">
                <a:solidFill>
                  <a:schemeClr val="tx1"/>
                </a:solidFill>
              </a:rPr>
              <a:t>богооставленности</a:t>
            </a:r>
            <a:r>
              <a:rPr lang="ru-RU" sz="2000" dirty="0" smtClean="0">
                <a:solidFill>
                  <a:schemeClr val="tx1"/>
                </a:solidFill>
              </a:rPr>
              <a:t> мира. Бессмертная душа охвачена жаждой мщения и вынуждена сама же это мщение и творить.</a:t>
            </a:r>
          </a:p>
          <a:p>
            <a:pPr>
              <a:lnSpc>
                <a:spcPct val="150000"/>
              </a:lnSpc>
            </a:pPr>
            <a:r>
              <a:rPr lang="ru-RU" sz="2000" dirty="0" smtClean="0">
                <a:solidFill>
                  <a:schemeClr val="tx1"/>
                </a:solidFill>
              </a:rPr>
              <a:t> </a:t>
            </a:r>
            <a:endParaRPr lang="ru-RU" sz="2000"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5" descr="800px-Nevsky_Prospekt_by_Repin.jpg"/>
          <p:cNvPicPr>
            <a:picLocks noChangeAspect="1"/>
          </p:cNvPicPr>
          <p:nvPr/>
        </p:nvPicPr>
        <p:blipFill>
          <a:blip r:embed="rId2"/>
          <a:srcRect r="3833"/>
          <a:stretch>
            <a:fillRect/>
          </a:stretch>
        </p:blipFill>
        <p:spPr>
          <a:xfrm>
            <a:off x="0" y="0"/>
            <a:ext cx="9144000" cy="6858000"/>
          </a:xfrm>
          <a:prstGeom prst="rect">
            <a:avLst/>
          </a:prstGeom>
        </p:spPr>
      </p:pic>
      <p:sp>
        <p:nvSpPr>
          <p:cNvPr id="3" name="Прямоугольник 2"/>
          <p:cNvSpPr/>
          <p:nvPr/>
        </p:nvSpPr>
        <p:spPr>
          <a:xfrm>
            <a:off x="642910" y="785794"/>
            <a:ext cx="8072494" cy="5572164"/>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P.S.</a:t>
            </a:r>
          </a:p>
          <a:p>
            <a:r>
              <a:rPr lang="ru-RU" sz="2000" dirty="0" smtClean="0">
                <a:solidFill>
                  <a:schemeClr val="tx1"/>
                </a:solidFill>
              </a:rPr>
              <a:t>Знаменитый маленький человек </a:t>
            </a:r>
            <a:r>
              <a:rPr lang="ru-RU" sz="2000" dirty="0" err="1" smtClean="0">
                <a:solidFill>
                  <a:schemeClr val="tx1"/>
                </a:solidFill>
              </a:rPr>
              <a:t>Башмачкин</a:t>
            </a:r>
            <a:r>
              <a:rPr lang="ru-RU" sz="2000" dirty="0" smtClean="0">
                <a:solidFill>
                  <a:schemeClr val="tx1"/>
                </a:solidFill>
              </a:rPr>
              <a:t> остался, в общем, для читателя загадкой. Точно про него известно только, что он — маленький. Не добрый, не умный, не благородный, </a:t>
            </a:r>
            <a:r>
              <a:rPr lang="ru-RU" sz="2000" dirty="0" err="1" smtClean="0">
                <a:solidFill>
                  <a:schemeClr val="tx1"/>
                </a:solidFill>
              </a:rPr>
              <a:t>Башмачкин</a:t>
            </a:r>
            <a:r>
              <a:rPr lang="ru-RU" sz="2000" dirty="0" smtClean="0">
                <a:solidFill>
                  <a:schemeClr val="tx1"/>
                </a:solidFill>
              </a:rPr>
              <a:t> всего лишь представитель человечества. Самый что ни на есть рядовой представитель, биологическая особь. И любить, и жалеть его можно только за то, что он тоже человек, «брат твой», как учит автор.</a:t>
            </a:r>
          </a:p>
          <a:p>
            <a:r>
              <a:rPr lang="ru-RU" sz="2000" dirty="0" smtClean="0">
                <a:solidFill>
                  <a:schemeClr val="tx1"/>
                </a:solidFill>
              </a:rPr>
              <a:t>В этом «тоже» заключалось открытие, которое пылкие поклонники и последователи Гоголя часто трактовали превратно. Они решили, что </a:t>
            </a:r>
            <a:r>
              <a:rPr lang="ru-RU" sz="2000" dirty="0" err="1" smtClean="0">
                <a:solidFill>
                  <a:schemeClr val="tx1"/>
                </a:solidFill>
              </a:rPr>
              <a:t>Башмачкин</a:t>
            </a:r>
            <a:r>
              <a:rPr lang="ru-RU" sz="2000" dirty="0" smtClean="0">
                <a:solidFill>
                  <a:schemeClr val="tx1"/>
                </a:solidFill>
              </a:rPr>
              <a:t> хороший. Что любить его надо за то, что он жертва. Что в нем можно открыть массу достоинств, которые Гоголь забыл или не успел вложить в </a:t>
            </a:r>
            <a:r>
              <a:rPr lang="ru-RU" sz="2000" dirty="0" err="1" smtClean="0">
                <a:solidFill>
                  <a:schemeClr val="tx1"/>
                </a:solidFill>
              </a:rPr>
              <a:t>Башмачкина</a:t>
            </a:r>
            <a:r>
              <a:rPr lang="ru-RU" sz="2000" dirty="0" smtClean="0">
                <a:solidFill>
                  <a:schemeClr val="tx1"/>
                </a:solidFill>
              </a:rPr>
              <a:t>.</a:t>
            </a:r>
          </a:p>
          <a:p>
            <a:r>
              <a:rPr lang="ru-RU" sz="2000" dirty="0" smtClean="0">
                <a:solidFill>
                  <a:schemeClr val="tx1"/>
                </a:solidFill>
              </a:rPr>
              <a:t>Но сам Гоголь не был уверен, что маленький человек — герой безусловно положительный. Поэтому он и не удовлетворился «Шинелью», а взялся </a:t>
            </a:r>
            <a:r>
              <a:rPr lang="ru-RU" sz="2000" smtClean="0">
                <a:solidFill>
                  <a:schemeClr val="tx1"/>
                </a:solidFill>
              </a:rPr>
              <a:t>за Чичикова… </a:t>
            </a:r>
            <a:r>
              <a:rPr lang="ru-RU" sz="2000" dirty="0" smtClean="0">
                <a:solidFill>
                  <a:schemeClr val="tx1"/>
                </a:solidFill>
              </a:rPr>
              <a:t> </a:t>
            </a:r>
            <a:endParaRPr lang="ru-RU" sz="2000"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s11.radikal.ru/i184/0909/e0/fcdee82471b5.jpg"/>
          <p:cNvPicPr>
            <a:picLocks noChangeAspect="1" noChangeArrowheads="1"/>
          </p:cNvPicPr>
          <p:nvPr/>
        </p:nvPicPr>
        <p:blipFill>
          <a:blip r:embed="rId2">
            <a:grayscl/>
          </a:blip>
          <a:srcRect l="9250" r="2209"/>
          <a:stretch>
            <a:fillRect/>
          </a:stretch>
        </p:blipFill>
        <p:spPr bwMode="auto">
          <a:xfrm>
            <a:off x="0" y="0"/>
            <a:ext cx="9144000" cy="6858000"/>
          </a:xfrm>
          <a:prstGeom prst="rect">
            <a:avLst/>
          </a:prstGeom>
          <a:noFill/>
        </p:spPr>
      </p:pic>
      <p:sp>
        <p:nvSpPr>
          <p:cNvPr id="8" name="Прямоугольник 7"/>
          <p:cNvSpPr/>
          <p:nvPr/>
        </p:nvSpPr>
        <p:spPr>
          <a:xfrm>
            <a:off x="642910" y="785794"/>
            <a:ext cx="8072494" cy="5572164"/>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ru-RU" sz="2000" b="1" dirty="0" smtClean="0">
                <a:solidFill>
                  <a:schemeClr val="tx1"/>
                </a:solidFill>
              </a:rPr>
              <a:t>Вопросы и задания к повести </a:t>
            </a:r>
            <a:r>
              <a:rPr lang="ru-RU" sz="2000" b="1" dirty="0" smtClean="0">
                <a:solidFill>
                  <a:schemeClr val="tx1"/>
                </a:solidFill>
              </a:rPr>
              <a:t>«Шинель»    ( 1 )</a:t>
            </a:r>
            <a:endParaRPr lang="ru-RU" sz="2000" b="1" dirty="0" smtClean="0">
              <a:solidFill>
                <a:schemeClr val="tx1"/>
              </a:solidFill>
            </a:endParaRPr>
          </a:p>
          <a:p>
            <a:pPr>
              <a:lnSpc>
                <a:spcPct val="150000"/>
              </a:lnSpc>
            </a:pPr>
            <a:r>
              <a:rPr lang="ru-RU" sz="2000" dirty="0" smtClean="0">
                <a:solidFill>
                  <a:schemeClr val="tx1"/>
                </a:solidFill>
              </a:rPr>
              <a:t>1.      Докажите, что повествование в повести ведется от лица рассказчика, который не совпадает с автором. В чем смысл изменения отношения повествователя к Акакию Акакиевичу на протяжении повести?</a:t>
            </a:r>
          </a:p>
          <a:p>
            <a:pPr>
              <a:lnSpc>
                <a:spcPct val="150000"/>
              </a:lnSpc>
            </a:pPr>
            <a:r>
              <a:rPr lang="ru-RU" sz="2000" dirty="0" smtClean="0">
                <a:solidFill>
                  <a:schemeClr val="tx1"/>
                </a:solidFill>
              </a:rPr>
              <a:t>2.      Подтвердите примерами мысль о том, что главный герой повести лишен "лица" от рождения (имя, фамилия, портрет, возраст, речь и т. д.).</a:t>
            </a:r>
          </a:p>
          <a:p>
            <a:pPr>
              <a:lnSpc>
                <a:spcPct val="150000"/>
              </a:lnSpc>
            </a:pPr>
            <a:r>
              <a:rPr lang="ru-RU" sz="2000" dirty="0" smtClean="0">
                <a:solidFill>
                  <a:schemeClr val="tx1"/>
                </a:solidFill>
              </a:rPr>
              <a:t>3.      Докажите, что образ Акакия Акакиевича "живет" в двух измерениях: в обезличенной действительности и в бесконечной и вечной Вселенной. Почему именно попытка героя обрести свое "лицо" приводит его к гибели?</a:t>
            </a:r>
            <a:endParaRPr lang="ru-RU" sz="2000"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357290" y="357166"/>
            <a:ext cx="7786710"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lang="ru-RU" sz="2400" b="1" dirty="0" smtClean="0">
                <a:solidFill>
                  <a:srgbClr val="000000"/>
                </a:solidFill>
                <a:latin typeface="Georgia" pitchFamily="18" charset="0"/>
                <a:ea typeface="Times New Roman" pitchFamily="18" charset="0"/>
                <a:cs typeface="Arial" pitchFamily="34" charset="0"/>
              </a:rPr>
              <a:t>Тест</a:t>
            </a:r>
          </a:p>
          <a:p>
            <a:pPr marL="0" marR="0" lvl="0" indent="0" defTabSz="914400" rtl="0" eaLnBrk="1" fontAlgn="base" latinLnBrk="0" hangingPunct="1">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1.</a:t>
            </a:r>
            <a:r>
              <a:rPr kumimoji="0" lang="ru-RU" sz="2000" b="0" i="0" u="none" strike="noStrike" cap="none" normalizeH="0" dirty="0" smtClean="0">
                <a:ln>
                  <a:noFill/>
                </a:ln>
                <a:solidFill>
                  <a:srgbClr val="000000"/>
                </a:solidFill>
                <a:effectLst/>
                <a:latin typeface="Georgia" pitchFamily="18" charset="0"/>
                <a:ea typeface="Times New Roman" pitchFamily="18" charset="0"/>
                <a:cs typeface="Arial" pitchFamily="34" charset="0"/>
              </a:rPr>
              <a:t> «</a:t>
            </a: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Кривой </a:t>
            </a: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глаз и рябизна по всему лицу»- это о ком:</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а) об Акакии Акакиевиче;</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б) о Петровиче;</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в) о « значительном лице». </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2. Имя  Акакий Акакиевич получил:</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а) по святцам;</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б) кума настояла;</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в) матушка дала.</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 3. Имя «значительного лица»:</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а) Григорий Петрович;</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б) Иван Иванович Ерошкин;</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в) не то Иван Абрамович, не то Степан </a:t>
            </a:r>
            <a:r>
              <a:rPr kumimoji="0" lang="ru-RU" sz="2000" b="0" i="0" u="none" strike="noStrike" cap="none" normalizeH="0" baseline="0" dirty="0" err="1" smtClean="0">
                <a:ln>
                  <a:noFill/>
                </a:ln>
                <a:solidFill>
                  <a:srgbClr val="000000"/>
                </a:solidFill>
                <a:effectLst/>
                <a:latin typeface="Georgia" pitchFamily="18" charset="0"/>
                <a:ea typeface="Times New Roman" pitchFamily="18" charset="0"/>
                <a:cs typeface="Arial" pitchFamily="34" charset="0"/>
              </a:rPr>
              <a:t>Варламович</a:t>
            </a: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a:t>
            </a:r>
          </a:p>
          <a:p>
            <a:pPr marL="0" marR="0" lvl="0" indent="0"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 </a:t>
            </a:r>
            <a:endParaRPr kumimoji="0" lang="ru-RU" sz="2000" b="0" i="0" u="none" strike="noStrike" cap="none" normalizeH="0" baseline="0" dirty="0" smtClean="0">
              <a:ln>
                <a:noFill/>
              </a:ln>
              <a:solidFill>
                <a:schemeClr val="tx1"/>
              </a:solidFill>
              <a:effectLst/>
              <a:latin typeface="Georgia" pitchFamily="18"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214414" y="571480"/>
            <a:ext cx="757242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4. Акакий Акакиевич:</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а) положительный герой;</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б) отрицательный герой;</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в) противоречивый характер. </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5. Пейзаж:</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а) играет важную роль;</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б) не играет особой роли;</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в) его здесь нет. </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6. Шинель:</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а) художественная деталь;</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б) символ;</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в) образ. </a:t>
            </a:r>
            <a:endParaRPr kumimoji="0" lang="ru-RU" sz="2000" b="0" i="0" u="none" strike="noStrike" cap="none" normalizeH="0" baseline="0" dirty="0" smtClean="0">
              <a:ln>
                <a:noFill/>
              </a:ln>
              <a:solidFill>
                <a:schemeClr val="tx1"/>
              </a:solidFill>
              <a:effectLst/>
              <a:latin typeface="Georgia" pitchFamily="18"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img-fotki.yandex.ru/get/3507/migalka67.3/0_a9ba_280cf229_XL"/>
          <p:cNvPicPr>
            <a:picLocks noChangeAspect="1" noChangeArrowheads="1"/>
          </p:cNvPicPr>
          <p:nvPr/>
        </p:nvPicPr>
        <p:blipFill>
          <a:blip r:embed="rId2"/>
          <a:srcRect/>
          <a:stretch>
            <a:fillRect/>
          </a:stretch>
        </p:blipFill>
        <p:spPr bwMode="auto">
          <a:xfrm>
            <a:off x="428596" y="0"/>
            <a:ext cx="3429000" cy="6858000"/>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4286248" y="3105835"/>
            <a:ext cx="4000528" cy="954107"/>
          </a:xfrm>
          <a:prstGeom prst="rect">
            <a:avLst/>
          </a:prstGeom>
        </p:spPr>
        <p:txBody>
          <a:bodyPr wrap="square">
            <a:spAutoFit/>
          </a:bodyPr>
          <a:lstStyle/>
          <a:p>
            <a:r>
              <a:rPr lang="ru-RU" sz="2800" b="1" i="1" dirty="0" smtClean="0"/>
              <a:t>Николай Васильевич</a:t>
            </a:r>
            <a:br>
              <a:rPr lang="ru-RU" sz="2800" b="1" i="1" dirty="0" smtClean="0"/>
            </a:br>
            <a:r>
              <a:rPr lang="ru-RU" sz="2800" b="1" i="1" dirty="0" smtClean="0"/>
              <a:t>Гоголь</a:t>
            </a:r>
            <a:endParaRPr lang="ru-RU" sz="2800" dirty="0"/>
          </a:p>
        </p:txBody>
      </p:sp>
      <p:sp>
        <p:nvSpPr>
          <p:cNvPr id="6" name="Прямоугольник 5"/>
          <p:cNvSpPr/>
          <p:nvPr/>
        </p:nvSpPr>
        <p:spPr>
          <a:xfrm>
            <a:off x="4286248" y="4214818"/>
            <a:ext cx="3160481" cy="523220"/>
          </a:xfrm>
          <a:prstGeom prst="rect">
            <a:avLst/>
          </a:prstGeom>
        </p:spPr>
        <p:txBody>
          <a:bodyPr wrap="none">
            <a:spAutoFit/>
          </a:bodyPr>
          <a:lstStyle/>
          <a:p>
            <a:pPr fontAlgn="auto">
              <a:spcAft>
                <a:spcPts val="0"/>
              </a:spcAft>
              <a:buFont typeface="Wingdings 2"/>
              <a:buNone/>
              <a:defRPr/>
            </a:pPr>
            <a:r>
              <a:rPr lang="ru-RU" sz="2800" b="1" dirty="0" smtClean="0"/>
              <a:t>Повесть «Шинель»</a:t>
            </a:r>
            <a:endParaRPr lang="ru-RU" sz="2800" b="1" dirty="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928662" y="642918"/>
            <a:ext cx="8215338" cy="55762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7. Повесть «Шинель»:</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а) фантастическая;</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б) жизнеподобная;</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в) романтическая.</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 8. Акакий Акакиевич:</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а) синонимичен пушкинскому « маленькому человеку»;</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б) это другой вид;</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в) его нельзя отнести к маленьким людям. </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9. Главный вывод автора:</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а) «маленький человек» достоин уважения;</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б) он продукт бесчеловечного государства;</a:t>
            </a:r>
            <a:endParaRPr kumimoji="0" lang="ru-RU" sz="20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ea typeface="Times New Roman" pitchFamily="18" charset="0"/>
                <a:cs typeface="Arial" pitchFamily="34" charset="0"/>
              </a:rPr>
              <a:t>в) он сам виноват в своей «малости». </a:t>
            </a:r>
            <a:endParaRPr kumimoji="0" lang="ru-RU" sz="2000" b="0" i="0" u="none" strike="noStrike" cap="none" normalizeH="0" baseline="0" dirty="0" smtClean="0">
              <a:ln>
                <a:noFill/>
              </a:ln>
              <a:solidFill>
                <a:schemeClr val="tx1"/>
              </a:solidFill>
              <a:effectLst/>
              <a:latin typeface="Georgia" pitchFamily="18"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4291"/>
            <a:ext cx="9144000" cy="6463308"/>
          </a:xfrm>
          <a:prstGeom prst="rect">
            <a:avLst/>
          </a:prstGeom>
        </p:spPr>
        <p:txBody>
          <a:bodyPr wrap="square">
            <a:spAutoFit/>
          </a:bodyPr>
          <a:lstStyle/>
          <a:p>
            <a:r>
              <a:rPr lang="ru-RU" b="1" dirty="0" smtClean="0"/>
              <a:t>Вопросы и задания к повести «Шинель</a:t>
            </a:r>
            <a:r>
              <a:rPr lang="ru-RU" b="1" dirty="0" smtClean="0"/>
              <a:t>»	( 2 )</a:t>
            </a:r>
            <a:endParaRPr lang="ru-RU" b="1" dirty="0" smtClean="0"/>
          </a:p>
          <a:p>
            <a:r>
              <a:rPr lang="ru-RU" dirty="0" smtClean="0"/>
              <a:t>1. Однажды Гоголю рассказали историю о том, что один чиновник страстно хотел иметь ружьё. Необычайной экономией и усиленными трудами скопил немалую по тем временам сумму в 200 рублей. Именно столько стоило </a:t>
            </a:r>
            <a:r>
              <a:rPr lang="ru-RU" dirty="0" err="1" smtClean="0"/>
              <a:t>лепажевское</a:t>
            </a:r>
            <a:r>
              <a:rPr lang="ru-RU" dirty="0" smtClean="0"/>
              <a:t> ружьё (</a:t>
            </a:r>
            <a:r>
              <a:rPr lang="ru-RU" dirty="0" err="1" smtClean="0"/>
              <a:t>Лепаж</a:t>
            </a:r>
            <a:r>
              <a:rPr lang="ru-RU" dirty="0" smtClean="0"/>
              <a:t> был искуснейшим оружейником того времени), предмет зависти каждого охотника. Ружьё, бережно положенное на носу лодочки, исчезло. Очевидно, его стянуло в воду густым камышом, сквозь который пришлось плыть. Поиски были тщетны. Ружьё, из которого не было сделано ни одного выстрела, навеки похоронено на дне Финского залива. Чиновник слёг от горячки (деталь, сохранённая в повести). Сослуживцы пожалели его и в складчину купили ему новое ружьё.</a:t>
            </a:r>
            <a:br>
              <a:rPr lang="ru-RU" dirty="0" smtClean="0"/>
            </a:br>
            <a:endParaRPr lang="ru-RU" dirty="0" smtClean="0"/>
          </a:p>
          <a:p>
            <a:r>
              <a:rPr lang="ru-RU" dirty="0" smtClean="0"/>
              <a:t>Почему Гоголь ружьё заменил шинелью и переосмыслил финал повести?</a:t>
            </a:r>
            <a:br>
              <a:rPr lang="ru-RU" dirty="0" smtClean="0"/>
            </a:br>
            <a:endParaRPr lang="ru-RU" dirty="0" smtClean="0"/>
          </a:p>
          <a:p>
            <a:r>
              <a:rPr lang="ru-RU" dirty="0" smtClean="0"/>
              <a:t>2. Почему автор так подробно описывает, как собирались деньги на шинель, как покупалось сукно, подкладка, воротник, как она шилась?</a:t>
            </a:r>
            <a:br>
              <a:rPr lang="ru-RU" dirty="0" smtClean="0"/>
            </a:br>
            <a:endParaRPr lang="ru-RU" dirty="0" smtClean="0"/>
          </a:p>
          <a:p>
            <a:r>
              <a:rPr lang="ru-RU" dirty="0" smtClean="0"/>
              <a:t>3. Расскажите о портном Петровиче и месте этого персонажа в повести.</a:t>
            </a:r>
            <a:br>
              <a:rPr lang="ru-RU" dirty="0" smtClean="0"/>
            </a:br>
            <a:endParaRPr lang="ru-RU" dirty="0" smtClean="0"/>
          </a:p>
          <a:p>
            <a:r>
              <a:rPr lang="ru-RU" dirty="0" smtClean="0"/>
              <a:t>4. Как изменяется герой, увлечённый мечтой о шинели?</a:t>
            </a:r>
            <a:br>
              <a:rPr lang="ru-RU" dirty="0" smtClean="0"/>
            </a:br>
            <a:endParaRPr lang="ru-RU" dirty="0" smtClean="0"/>
          </a:p>
          <a:p>
            <a:r>
              <a:rPr lang="ru-RU" dirty="0" smtClean="0"/>
              <a:t>5. Как относится Гоголь к своему герою и когда это отношение начинает меняться?</a:t>
            </a:r>
            <a:br>
              <a:rPr lang="ru-RU" dirty="0" smtClean="0"/>
            </a:br>
            <a:endParaRPr lang="ru-RU" dirty="0" smtClean="0"/>
          </a:p>
          <a:p>
            <a:r>
              <a:rPr lang="ru-RU" dirty="0" smtClean="0"/>
              <a:t>6. Смешон или жалок </a:t>
            </a:r>
            <a:r>
              <a:rPr lang="ru-RU" dirty="0" err="1" smtClean="0"/>
              <a:t>Башмачкин</a:t>
            </a:r>
            <a:r>
              <a:rPr lang="ru-RU" dirty="0" smtClean="0"/>
              <a:t>? (Обоснуйте с цитатами из произведения.)</a:t>
            </a:r>
            <a:endParaRPr lang="ru-RU" dirty="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festival.1september.ru/articles/501812/img1.jpg"/>
          <p:cNvPicPr>
            <a:picLocks noChangeAspect="1" noChangeArrowheads="1"/>
          </p:cNvPicPr>
          <p:nvPr/>
        </p:nvPicPr>
        <p:blipFill>
          <a:blip r:embed="rId2"/>
          <a:srcRect b="11426"/>
          <a:stretch>
            <a:fillRect/>
          </a:stretch>
        </p:blipFill>
        <p:spPr bwMode="auto">
          <a:xfrm>
            <a:off x="357158" y="785794"/>
            <a:ext cx="3810000" cy="55007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2" name="Picture 4" descr="http://festival.1september.ru/articles/501812/img2.jpg"/>
          <p:cNvPicPr>
            <a:picLocks noChangeAspect="1" noChangeArrowheads="1"/>
          </p:cNvPicPr>
          <p:nvPr/>
        </p:nvPicPr>
        <p:blipFill>
          <a:blip r:embed="rId3"/>
          <a:srcRect b="17040"/>
          <a:stretch>
            <a:fillRect/>
          </a:stretch>
        </p:blipFill>
        <p:spPr bwMode="auto">
          <a:xfrm>
            <a:off x="4643438" y="758112"/>
            <a:ext cx="4000528" cy="5550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929058" y="6143644"/>
            <a:ext cx="314510" cy="400110"/>
          </a:xfrm>
          <a:prstGeom prst="rect">
            <a:avLst/>
          </a:prstGeom>
          <a:noFill/>
        </p:spPr>
        <p:txBody>
          <a:bodyPr wrap="none" rtlCol="0">
            <a:spAutoFit/>
          </a:bodyPr>
          <a:lstStyle/>
          <a:p>
            <a:r>
              <a:rPr lang="ru-RU" sz="2000" b="1" dirty="0" smtClean="0"/>
              <a:t>1</a:t>
            </a:r>
            <a:endParaRPr lang="ru-RU" sz="2000" b="1" dirty="0"/>
          </a:p>
        </p:txBody>
      </p:sp>
      <p:sp>
        <p:nvSpPr>
          <p:cNvPr id="5" name="Прямоугольник 4"/>
          <p:cNvSpPr/>
          <p:nvPr/>
        </p:nvSpPr>
        <p:spPr>
          <a:xfrm>
            <a:off x="8429652" y="6215082"/>
            <a:ext cx="314510" cy="400110"/>
          </a:xfrm>
          <a:prstGeom prst="rect">
            <a:avLst/>
          </a:prstGeom>
        </p:spPr>
        <p:txBody>
          <a:bodyPr wrap="none">
            <a:spAutoFit/>
          </a:bodyPr>
          <a:lstStyle/>
          <a:p>
            <a:r>
              <a:rPr lang="ru-RU" sz="2000" b="1" dirty="0" smtClean="0"/>
              <a:t>2</a:t>
            </a:r>
            <a:endParaRPr lang="ru-RU" sz="2000" b="1" dirty="0"/>
          </a:p>
        </p:txBody>
      </p:sp>
      <p:sp>
        <p:nvSpPr>
          <p:cNvPr id="6" name="TextBox 5"/>
          <p:cNvSpPr txBox="1"/>
          <p:nvPr/>
        </p:nvSpPr>
        <p:spPr>
          <a:xfrm>
            <a:off x="1643042" y="214290"/>
            <a:ext cx="5643602" cy="400110"/>
          </a:xfrm>
          <a:prstGeom prst="rect">
            <a:avLst/>
          </a:prstGeom>
          <a:noFill/>
        </p:spPr>
        <p:txBody>
          <a:bodyPr wrap="square" rtlCol="0">
            <a:spAutoFit/>
          </a:bodyPr>
          <a:lstStyle/>
          <a:p>
            <a:pPr algn="ctr"/>
            <a:r>
              <a:rPr lang="ru-RU" sz="2000" b="1" i="1" dirty="0" smtClean="0"/>
              <a:t>Подбери цитаты из повести «Шинель»</a:t>
            </a:r>
            <a:endParaRPr lang="ru-RU" sz="2000" b="1" i="1" dirty="0"/>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festival.1september.ru/articles/501812/img3.jpg"/>
          <p:cNvPicPr>
            <a:picLocks noChangeAspect="1" noChangeArrowheads="1"/>
          </p:cNvPicPr>
          <p:nvPr/>
        </p:nvPicPr>
        <p:blipFill>
          <a:blip r:embed="rId2"/>
          <a:srcRect b="6681"/>
          <a:stretch>
            <a:fillRect/>
          </a:stretch>
        </p:blipFill>
        <p:spPr bwMode="auto">
          <a:xfrm>
            <a:off x="5000628" y="285728"/>
            <a:ext cx="3810000" cy="5786478"/>
          </a:xfrm>
          <a:prstGeom prst="rect">
            <a:avLst/>
          </a:prstGeom>
          <a:noFill/>
        </p:spPr>
      </p:pic>
      <p:pic>
        <p:nvPicPr>
          <p:cNvPr id="45060" name="Picture 4" descr="«Шинель». Ограбление Акакия Акакиевича. Художник Ю. Игнатьев"/>
          <p:cNvPicPr>
            <a:picLocks noChangeAspect="1" noChangeArrowheads="1"/>
          </p:cNvPicPr>
          <p:nvPr/>
        </p:nvPicPr>
        <p:blipFill>
          <a:blip r:embed="rId3"/>
          <a:srcRect/>
          <a:stretch>
            <a:fillRect/>
          </a:stretch>
        </p:blipFill>
        <p:spPr bwMode="auto">
          <a:xfrm>
            <a:off x="642910" y="357166"/>
            <a:ext cx="3786214" cy="56566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4000496" y="6000768"/>
            <a:ext cx="314510" cy="400110"/>
          </a:xfrm>
          <a:prstGeom prst="rect">
            <a:avLst/>
          </a:prstGeom>
        </p:spPr>
        <p:txBody>
          <a:bodyPr wrap="none">
            <a:spAutoFit/>
          </a:bodyPr>
          <a:lstStyle/>
          <a:p>
            <a:r>
              <a:rPr lang="ru-RU" sz="2000" b="1" dirty="0" smtClean="0"/>
              <a:t>3</a:t>
            </a:r>
            <a:endParaRPr lang="ru-RU" sz="2000" b="1" dirty="0"/>
          </a:p>
        </p:txBody>
      </p:sp>
      <p:sp>
        <p:nvSpPr>
          <p:cNvPr id="5" name="Прямоугольник 4"/>
          <p:cNvSpPr/>
          <p:nvPr/>
        </p:nvSpPr>
        <p:spPr>
          <a:xfrm>
            <a:off x="8358214" y="6072206"/>
            <a:ext cx="314510" cy="400110"/>
          </a:xfrm>
          <a:prstGeom prst="rect">
            <a:avLst/>
          </a:prstGeom>
        </p:spPr>
        <p:txBody>
          <a:bodyPr wrap="none">
            <a:spAutoFit/>
          </a:bodyPr>
          <a:lstStyle/>
          <a:p>
            <a:r>
              <a:rPr lang="ru-RU" sz="2000" b="1" dirty="0" smtClean="0"/>
              <a:t>4</a:t>
            </a:r>
            <a:endParaRPr lang="ru-RU" sz="2000" b="1" dirty="0"/>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56.radikal.ru/i152/0909/9f/96c4b79a4cd1.jpg"/>
          <p:cNvPicPr>
            <a:picLocks noChangeAspect="1" noChangeArrowheads="1"/>
          </p:cNvPicPr>
          <p:nvPr/>
        </p:nvPicPr>
        <p:blipFill>
          <a:blip r:embed="rId2">
            <a:grayscl/>
          </a:blip>
          <a:srcRect l="4375" r="2291"/>
          <a:stretch>
            <a:fillRect/>
          </a:stretch>
        </p:blipFill>
        <p:spPr bwMode="auto">
          <a:xfrm>
            <a:off x="0" y="0"/>
            <a:ext cx="9144000" cy="6858000"/>
          </a:xfrm>
          <a:prstGeom prst="rect">
            <a:avLst/>
          </a:prstGeom>
          <a:noFill/>
        </p:spPr>
      </p:pic>
      <p:sp>
        <p:nvSpPr>
          <p:cNvPr id="4" name="Прямоугольник 3"/>
          <p:cNvSpPr/>
          <p:nvPr/>
        </p:nvSpPr>
        <p:spPr>
          <a:xfrm>
            <a:off x="642910" y="642918"/>
            <a:ext cx="8072494" cy="5572164"/>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ru-RU" sz="2000" dirty="0" smtClean="0">
                <a:solidFill>
                  <a:schemeClr val="tx1"/>
                </a:solidFill>
              </a:rPr>
              <a:t>Несмотря на то что «Шинель» вышла почти одновременно с центральным произведением Гоголя «Мертвые души» (1842), она не осталась в тени. Повесть произвела сильнейшее впечатление на современников. Белинский, по-видимому прочитавший «Шинель» еще в рукописи, сказал, что это «одно из глубочайших созданий Гоголя».</a:t>
            </a:r>
            <a:r>
              <a:rPr lang="ru-RU" sz="2000" dirty="0" smtClean="0"/>
              <a:t> </a:t>
            </a:r>
            <a:r>
              <a:rPr lang="ru-RU" sz="2000" dirty="0" smtClean="0">
                <a:solidFill>
                  <a:schemeClr val="tx1"/>
                </a:solidFill>
              </a:rPr>
              <a:t>Известна крылатая фраза: «Все мы вышли из гоголевской "Шинели"». Эту фразу записал французский литератор </a:t>
            </a:r>
            <a:r>
              <a:rPr lang="ru-RU" sz="2000" dirty="0" err="1" smtClean="0">
                <a:solidFill>
                  <a:schemeClr val="tx1"/>
                </a:solidFill>
              </a:rPr>
              <a:t>Мелькиор</a:t>
            </a:r>
            <a:r>
              <a:rPr lang="ru-RU" sz="2000" dirty="0" smtClean="0">
                <a:solidFill>
                  <a:schemeClr val="tx1"/>
                </a:solidFill>
              </a:rPr>
              <a:t> де </a:t>
            </a:r>
            <a:r>
              <a:rPr lang="ru-RU" sz="2000" dirty="0" err="1" smtClean="0">
                <a:solidFill>
                  <a:schemeClr val="tx1"/>
                </a:solidFill>
              </a:rPr>
              <a:t>Вогюэ</a:t>
            </a:r>
            <a:r>
              <a:rPr lang="ru-RU" sz="2000" dirty="0" smtClean="0">
                <a:solidFill>
                  <a:schemeClr val="tx1"/>
                </a:solidFill>
              </a:rPr>
              <a:t> со слов одного русского писателя. К сожалению, </a:t>
            </a:r>
            <a:r>
              <a:rPr lang="ru-RU" sz="2000" dirty="0" err="1" smtClean="0">
                <a:solidFill>
                  <a:schemeClr val="tx1"/>
                </a:solidFill>
              </a:rPr>
              <a:t>Вогюэ</a:t>
            </a:r>
            <a:r>
              <a:rPr lang="ru-RU" sz="2000" dirty="0" smtClean="0">
                <a:solidFill>
                  <a:schemeClr val="tx1"/>
                </a:solidFill>
              </a:rPr>
              <a:t> не сообщил, кто был его собеседником. Скорее всего, Достоевский, но высказывалось предположение, что это мог сказать и Тургенев. Так или иначе, фраза афористически точно характеризует влияние Гоголя на русскую литературу, осваивавшую тему «маленького человека», углублявшую свой гуманистический пафос.</a:t>
            </a:r>
          </a:p>
          <a:p>
            <a:endParaRPr lang="ru-RU" sz="2000"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5" descr="800px-Nevsky_Prospekt_by_Repin.jpg"/>
          <p:cNvPicPr>
            <a:picLocks noChangeAspect="1"/>
          </p:cNvPicPr>
          <p:nvPr/>
        </p:nvPicPr>
        <p:blipFill>
          <a:blip r:embed="rId2"/>
          <a:srcRect r="3833"/>
          <a:stretch>
            <a:fillRect/>
          </a:stretch>
        </p:blipFill>
        <p:spPr>
          <a:xfrm>
            <a:off x="0" y="0"/>
            <a:ext cx="9144000" cy="6858000"/>
          </a:xfrm>
          <a:prstGeom prst="rect">
            <a:avLst/>
          </a:prstGeom>
        </p:spPr>
      </p:pic>
      <p:sp>
        <p:nvSpPr>
          <p:cNvPr id="3" name="Прямоугольник 2"/>
          <p:cNvSpPr/>
          <p:nvPr/>
        </p:nvSpPr>
        <p:spPr>
          <a:xfrm>
            <a:off x="2000232" y="500042"/>
            <a:ext cx="5357850" cy="857256"/>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smtClean="0">
              <a:solidFill>
                <a:schemeClr val="tx1"/>
              </a:solidFill>
            </a:endParaRPr>
          </a:p>
          <a:p>
            <a:pPr algn="ctr"/>
            <a:r>
              <a:rPr lang="ru-RU" sz="2000" b="1" dirty="0" smtClean="0">
                <a:solidFill>
                  <a:schemeClr val="tx1"/>
                </a:solidFill>
              </a:rPr>
              <a:t>Тема. Проблематика. Конфликт</a:t>
            </a:r>
          </a:p>
          <a:p>
            <a:pPr algn="ctr"/>
            <a:endParaRPr lang="ru-RU" sz="2000" b="1" dirty="0">
              <a:solidFill>
                <a:schemeClr val="tx1"/>
              </a:solidFill>
            </a:endParaRPr>
          </a:p>
        </p:txBody>
      </p:sp>
      <p:sp>
        <p:nvSpPr>
          <p:cNvPr id="12" name="Прямоугольник 11"/>
          <p:cNvSpPr/>
          <p:nvPr/>
        </p:nvSpPr>
        <p:spPr>
          <a:xfrm>
            <a:off x="642910" y="1857364"/>
            <a:ext cx="8072494" cy="4357718"/>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ru-RU" sz="2000" dirty="0" smtClean="0">
                <a:solidFill>
                  <a:schemeClr val="tx1"/>
                </a:solidFill>
              </a:rPr>
              <a:t>В «Шинели» поднимается </a:t>
            </a:r>
            <a:r>
              <a:rPr lang="ru-RU" sz="2000" i="1" dirty="0" smtClean="0">
                <a:solidFill>
                  <a:schemeClr val="tx1"/>
                </a:solidFill>
              </a:rPr>
              <a:t>тема </a:t>
            </a:r>
            <a:r>
              <a:rPr lang="ru-RU" sz="2000" dirty="0" smtClean="0">
                <a:solidFill>
                  <a:schemeClr val="tx1"/>
                </a:solidFill>
              </a:rPr>
              <a:t>«маленького человека» — одна из постоянных в русской литературе. Первым затрагивает эту тему Пушкин. Его маленькие люди — это Самсон </a:t>
            </a:r>
            <a:r>
              <a:rPr lang="ru-RU" sz="2000" dirty="0" err="1" smtClean="0">
                <a:solidFill>
                  <a:schemeClr val="tx1"/>
                </a:solidFill>
              </a:rPr>
              <a:t>Вырин</a:t>
            </a:r>
            <a:r>
              <a:rPr lang="ru-RU" sz="2000" dirty="0" smtClean="0">
                <a:solidFill>
                  <a:schemeClr val="tx1"/>
                </a:solidFill>
              </a:rPr>
              <a:t> («Станционный смотритель»). Евгений («Медный всадник»). Как и Пушкин, Гоголь раскрывает в самом прозаическом персонаже способность к любви, самоотречению, самоотверженной защите своего идеала.</a:t>
            </a:r>
          </a:p>
          <a:p>
            <a:pPr algn="ctr"/>
            <a:endParaRPr lang="ru-RU"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s11.radikal.ru/i184/0909/e0/fcdee82471b5.jpg"/>
          <p:cNvPicPr>
            <a:picLocks noChangeAspect="1" noChangeArrowheads="1"/>
          </p:cNvPicPr>
          <p:nvPr/>
        </p:nvPicPr>
        <p:blipFill>
          <a:blip r:embed="rId2">
            <a:grayscl/>
          </a:blip>
          <a:srcRect l="9250" r="2209"/>
          <a:stretch>
            <a:fillRect/>
          </a:stretch>
        </p:blipFill>
        <p:spPr bwMode="auto">
          <a:xfrm>
            <a:off x="0" y="0"/>
            <a:ext cx="9144000" cy="6858000"/>
          </a:xfrm>
          <a:prstGeom prst="rect">
            <a:avLst/>
          </a:prstGeom>
          <a:noFill/>
        </p:spPr>
      </p:pic>
      <p:sp>
        <p:nvSpPr>
          <p:cNvPr id="8" name="Прямоугольник 7"/>
          <p:cNvSpPr/>
          <p:nvPr/>
        </p:nvSpPr>
        <p:spPr>
          <a:xfrm>
            <a:off x="642910" y="785794"/>
            <a:ext cx="8072494" cy="5572164"/>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ru-RU" sz="2000" dirty="0" smtClean="0">
                <a:solidFill>
                  <a:schemeClr val="tx1"/>
                </a:solidFill>
              </a:rPr>
              <a:t>В повести «Шинель» Гоголь ставит социальные и нравственно-философские </a:t>
            </a:r>
            <a:r>
              <a:rPr lang="ru-RU" sz="2000" i="1" dirty="0" smtClean="0">
                <a:solidFill>
                  <a:schemeClr val="tx1"/>
                </a:solidFill>
              </a:rPr>
              <a:t>проблемы. </a:t>
            </a:r>
            <a:r>
              <a:rPr lang="ru-RU" sz="2000" dirty="0" smtClean="0">
                <a:solidFill>
                  <a:schemeClr val="tx1"/>
                </a:solidFill>
              </a:rPr>
              <a:t>С одной стороны, писатель выступает с резкой критикой того общества, которое превращает человека в Акакия Акакиевича, протестуя против мира тех, кто «</a:t>
            </a:r>
            <a:r>
              <a:rPr lang="ru-RU" sz="2000" dirty="0" err="1" smtClean="0">
                <a:solidFill>
                  <a:schemeClr val="tx1"/>
                </a:solidFill>
              </a:rPr>
              <a:t>натрунились</a:t>
            </a:r>
            <a:r>
              <a:rPr lang="ru-RU" sz="2000" dirty="0" smtClean="0">
                <a:solidFill>
                  <a:schemeClr val="tx1"/>
                </a:solidFill>
              </a:rPr>
              <a:t> и </a:t>
            </a:r>
            <a:r>
              <a:rPr lang="ru-RU" sz="2000" dirty="0" err="1" smtClean="0">
                <a:solidFill>
                  <a:schemeClr val="tx1"/>
                </a:solidFill>
              </a:rPr>
              <a:t>наострились</a:t>
            </a:r>
            <a:r>
              <a:rPr lang="ru-RU" sz="2000" dirty="0" smtClean="0">
                <a:solidFill>
                  <a:schemeClr val="tx1"/>
                </a:solidFill>
              </a:rPr>
              <a:t> вдоволь» над «вечными титулярными советниками», над теми, у кого жалование не превышает четырехсот рублей в год. Но с другой стороны, гораздо более существенно обращение Гоголя ко всему человечеству со страстным призывом обратить внимание на «маленьких людей», которые живут рядом с нами. Ведь Акакий Акакиевич заболел и умер не только и не столько потому, что у него украли шинель. Причиной его смерти стало и то, что он не нашел поддержки и сочувствия у людей.</a:t>
            </a:r>
            <a:endParaRPr lang="ru-RU" sz="2000"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56.radikal.ru/i152/0909/9f/96c4b79a4cd1.jpg"/>
          <p:cNvPicPr>
            <a:picLocks noChangeAspect="1" noChangeArrowheads="1"/>
          </p:cNvPicPr>
          <p:nvPr/>
        </p:nvPicPr>
        <p:blipFill>
          <a:blip r:embed="rId2">
            <a:grayscl/>
          </a:blip>
          <a:srcRect l="4375" r="2291"/>
          <a:stretch>
            <a:fillRect/>
          </a:stretch>
        </p:blipFill>
        <p:spPr bwMode="auto">
          <a:xfrm>
            <a:off x="0" y="0"/>
            <a:ext cx="9144000" cy="6858000"/>
          </a:xfrm>
          <a:prstGeom prst="rect">
            <a:avLst/>
          </a:prstGeom>
          <a:noFill/>
        </p:spPr>
      </p:pic>
      <p:sp>
        <p:nvSpPr>
          <p:cNvPr id="4" name="Прямоугольник 3"/>
          <p:cNvSpPr/>
          <p:nvPr/>
        </p:nvSpPr>
        <p:spPr>
          <a:xfrm>
            <a:off x="642910" y="642918"/>
            <a:ext cx="8072494" cy="5572164"/>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ru-RU" sz="2000" i="1" dirty="0" smtClean="0">
                <a:solidFill>
                  <a:schemeClr val="tx1"/>
                </a:solidFill>
              </a:rPr>
              <a:t>Конфликт </a:t>
            </a:r>
            <a:r>
              <a:rPr lang="ru-RU" sz="2000" dirty="0" smtClean="0">
                <a:solidFill>
                  <a:schemeClr val="tx1"/>
                </a:solidFill>
              </a:rPr>
              <a:t>маленького человека с миром вызывается тем, что у него отнимают его единственное достояние. </a:t>
            </a:r>
          </a:p>
          <a:p>
            <a:pPr>
              <a:lnSpc>
                <a:spcPct val="150000"/>
              </a:lnSpc>
            </a:pPr>
            <a:r>
              <a:rPr lang="ru-RU" sz="2000" dirty="0" smtClean="0">
                <a:solidFill>
                  <a:schemeClr val="tx1"/>
                </a:solidFill>
              </a:rPr>
              <a:t>Станционный смотритель теряет дочь. </a:t>
            </a:r>
          </a:p>
          <a:p>
            <a:pPr>
              <a:lnSpc>
                <a:spcPct val="150000"/>
              </a:lnSpc>
            </a:pPr>
            <a:r>
              <a:rPr lang="ru-RU" sz="2000" dirty="0" smtClean="0">
                <a:solidFill>
                  <a:schemeClr val="tx1"/>
                </a:solidFill>
              </a:rPr>
              <a:t>Евгений — возлюбленную. </a:t>
            </a:r>
          </a:p>
          <a:p>
            <a:pPr>
              <a:lnSpc>
                <a:spcPct val="150000"/>
              </a:lnSpc>
            </a:pPr>
            <a:r>
              <a:rPr lang="ru-RU" sz="2000" dirty="0" smtClean="0">
                <a:solidFill>
                  <a:schemeClr val="tx1"/>
                </a:solidFill>
              </a:rPr>
              <a:t>Акакий Акакиевич — шинель. Гоголь ужесточает конфликт: для Акакия Акакиевича целью и смыслом жизни становится вещь. Однако автор не только снижает, но и возвышает своего героя.</a:t>
            </a:r>
            <a:endParaRPr lang="ru-RU" sz="2000"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Санкт-Петербург. Зимняя набережная / Город, архитектура / городской пейзаж"/>
          <p:cNvPicPr>
            <a:picLocks noChangeAspect="1" noChangeArrowheads="1"/>
          </p:cNvPicPr>
          <p:nvPr/>
        </p:nvPicPr>
        <p:blipFill>
          <a:blip r:embed="rId2"/>
          <a:srcRect r="11111"/>
          <a:stretch>
            <a:fillRect/>
          </a:stretch>
        </p:blipFill>
        <p:spPr bwMode="auto">
          <a:xfrm>
            <a:off x="0" y="0"/>
            <a:ext cx="9144000" cy="6858000"/>
          </a:xfrm>
          <a:prstGeom prst="rect">
            <a:avLst/>
          </a:prstGeom>
          <a:noFill/>
        </p:spPr>
      </p:pic>
      <p:sp>
        <p:nvSpPr>
          <p:cNvPr id="3" name="Прямоугольник 2"/>
          <p:cNvSpPr/>
          <p:nvPr/>
        </p:nvSpPr>
        <p:spPr>
          <a:xfrm>
            <a:off x="2000232" y="357166"/>
            <a:ext cx="5072098" cy="642942"/>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Акакий   Акакиевич   </a:t>
            </a:r>
            <a:r>
              <a:rPr lang="ru-RU" sz="2000" b="1" dirty="0" err="1" smtClean="0">
                <a:solidFill>
                  <a:schemeClr val="tx1"/>
                </a:solidFill>
              </a:rPr>
              <a:t>Башмачкин</a:t>
            </a:r>
            <a:endParaRPr lang="ru-RU" sz="2000" b="1" dirty="0">
              <a:solidFill>
                <a:schemeClr val="tx1"/>
              </a:solidFill>
            </a:endParaRPr>
          </a:p>
        </p:txBody>
      </p:sp>
      <p:sp>
        <p:nvSpPr>
          <p:cNvPr id="4" name="Прямоугольник 3"/>
          <p:cNvSpPr/>
          <p:nvPr/>
        </p:nvSpPr>
        <p:spPr>
          <a:xfrm>
            <a:off x="642910" y="1357298"/>
            <a:ext cx="8072494" cy="5143536"/>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rPr>
              <a:t>Портрет Акакия Акакиевича рисуется Гоголем подчеркнуто незавершенным, </a:t>
            </a:r>
            <a:r>
              <a:rPr lang="ru-RU" sz="2000" dirty="0" err="1" smtClean="0">
                <a:solidFill>
                  <a:schemeClr val="tx1"/>
                </a:solidFill>
              </a:rPr>
              <a:t>недовоплощенным</a:t>
            </a:r>
            <a:r>
              <a:rPr lang="ru-RU" sz="2000" dirty="0" smtClean="0">
                <a:solidFill>
                  <a:schemeClr val="tx1"/>
                </a:solidFill>
              </a:rPr>
              <a:t>, иллюзорным; целостность Акакия Акакиевича должна быть впоследствии восстановлена с помощью шинели. Рождение Акакия Акакиевича выстраивает модель алогичного и грандиозно-космического гоголевского мира, где действуют не реальные время и пространство, а поэтическая вечность и человек перед лицом Рока. </a:t>
            </a:r>
          </a:p>
          <a:p>
            <a:r>
              <a:rPr lang="ru-RU" sz="2000" dirty="0" smtClean="0">
                <a:solidFill>
                  <a:schemeClr val="tx1"/>
                </a:solidFill>
              </a:rPr>
              <a:t>Вместе с тем это рождение является мистическим зеркалом смерти Акакия Акакиевича: только что родившая Акакия Акакиевича мать именуется Гоголем «покойницей» и «старухой», сам Акакий Акакиевич «сделал такую гримасу», будто предчувствовал, что будет «вечным титулярным советником»; крещение Акакия Акакиевича, происходящее сразу же после рождения и дома, а не в церкви, скорее напоминает отпевание покойника, нежели крестины младенца; отец Акакия Акакиевича тоже оказывается как бы вечным покойником («Отец был Акакий, так пусть и сын будет Акакий»).</a:t>
            </a:r>
            <a:endParaRPr lang="ru-RU" sz="2000"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56.radikal.ru/i152/0909/9f/96c4b79a4cd1.jpg"/>
          <p:cNvPicPr>
            <a:picLocks noChangeAspect="1" noChangeArrowheads="1"/>
          </p:cNvPicPr>
          <p:nvPr/>
        </p:nvPicPr>
        <p:blipFill>
          <a:blip r:embed="rId2">
            <a:grayscl/>
          </a:blip>
          <a:srcRect l="4375" r="2291"/>
          <a:stretch>
            <a:fillRect/>
          </a:stretch>
        </p:blipFill>
        <p:spPr bwMode="auto">
          <a:xfrm>
            <a:off x="0" y="0"/>
            <a:ext cx="9144000" cy="6858000"/>
          </a:xfrm>
          <a:prstGeom prst="rect">
            <a:avLst/>
          </a:prstGeom>
          <a:noFill/>
        </p:spPr>
      </p:pic>
      <p:sp>
        <p:nvSpPr>
          <p:cNvPr id="4" name="Прямоугольник 3"/>
          <p:cNvSpPr/>
          <p:nvPr/>
        </p:nvSpPr>
        <p:spPr>
          <a:xfrm>
            <a:off x="642910" y="642918"/>
            <a:ext cx="8072494" cy="5572164"/>
          </a:xfrm>
          <a:prstGeom prst="rect">
            <a:avLst/>
          </a:prstGeom>
          <a:solidFill>
            <a:schemeClr val="bg1">
              <a:lumMod val="85000"/>
            </a:schemeClr>
          </a:solidFill>
          <a:ln>
            <a:solidFill>
              <a:schemeClr val="tx1">
                <a:lumMod val="50000"/>
                <a:lumOff val="50000"/>
              </a:schemeClr>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rPr>
              <a:t>Ключом к образу Акакия Акакиевича является скрытое гоголевское противопоставление «внешнего» и «внутреннего» человека. «Внешний» — косноязычный, невзрачный, глуповатый переписчик, не способный даже «переменить кое-где глаголы из первого лица в третье», хлебающий с мухами свои щи, «вовсе не замечая их вкуса», покорно терпящий издевательства чиновников, сыплющих «на голову ему бумажки, называя это снегом». </a:t>
            </a:r>
          </a:p>
          <a:p>
            <a:r>
              <a:rPr lang="ru-RU" sz="2000" dirty="0" smtClean="0">
                <a:solidFill>
                  <a:schemeClr val="tx1"/>
                </a:solidFill>
              </a:rPr>
              <a:t>«Внутренний» человек как будто говорит нетленное: «Я брат твой». В мире вечном Акакий Акакиевич — аскет-подвижник, «молчальник» и мученик; уединившись от соблазнов и греховных страстей, он осуществляет миссию личного спасения, на нем как будто лежит знак избранничества. В мире букв Акакий Акакиевич обретает счастье, наслаждение, гармонию, здесь он полностью доволен своим жребием, ибо осуществляет служение Богу: «Написавшись всласть, он ложился спать, улыбаясь при мысли о завтрашнем дне: что-то Бог пошлет переписывать завтра?»</a:t>
            </a:r>
            <a:endParaRPr lang="ru-RU" sz="2000" dirty="0">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Шинель». Акакий Акакиевич Башмачкин в департаменте. Художник Б. Кустодиев. 1909"/>
          <p:cNvPicPr>
            <a:picLocks noChangeAspect="1" noChangeArrowheads="1"/>
          </p:cNvPicPr>
          <p:nvPr/>
        </p:nvPicPr>
        <p:blipFill>
          <a:blip r:embed="rId2"/>
          <a:srcRect l="4028" r="10043"/>
          <a:stretch>
            <a:fillRect/>
          </a:stretch>
        </p:blipFill>
        <p:spPr bwMode="auto">
          <a:xfrm>
            <a:off x="0" y="-142900"/>
            <a:ext cx="9144000" cy="7000900"/>
          </a:xfrm>
          <a:prstGeom prst="rect">
            <a:avLst/>
          </a:prstGeom>
          <a:noFill/>
        </p:spPr>
      </p:pic>
      <p:sp>
        <p:nvSpPr>
          <p:cNvPr id="3" name="Прямоугольник 2"/>
          <p:cNvSpPr/>
          <p:nvPr/>
        </p:nvSpPr>
        <p:spPr>
          <a:xfrm>
            <a:off x="4857752" y="5857892"/>
            <a:ext cx="3490571" cy="369332"/>
          </a:xfrm>
          <a:prstGeom prst="rect">
            <a:avLst/>
          </a:prstGeom>
        </p:spPr>
        <p:txBody>
          <a:bodyPr wrap="none">
            <a:spAutoFit/>
          </a:bodyPr>
          <a:lstStyle/>
          <a:p>
            <a:pPr algn="ctr"/>
            <a:r>
              <a:rPr lang="ru-RU" b="1" dirty="0" smtClean="0">
                <a:solidFill>
                  <a:schemeClr val="bg1"/>
                </a:solidFill>
              </a:rPr>
              <a:t>Акакий   Акакиевич   </a:t>
            </a:r>
            <a:r>
              <a:rPr lang="ru-RU" b="1" dirty="0" err="1" smtClean="0">
                <a:solidFill>
                  <a:schemeClr val="bg1"/>
                </a:solidFill>
              </a:rPr>
              <a:t>Башмачкин</a:t>
            </a:r>
            <a:endParaRPr lang="ru-RU" b="1"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1529</Words>
  <Application>Microsoft Office PowerPoint</Application>
  <PresentationFormat>Экран (4:3)</PresentationFormat>
  <Paragraphs>100</Paragraphs>
  <Slides>23</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25" baseType="lpstr">
      <vt:lpstr>Тема Office</vt:lpstr>
      <vt:lpstr>Слайд</vt:lpstr>
      <vt:lpstr>Николай Васильевич Гоголь</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Лена</dc:creator>
  <cp:lastModifiedBy>Лена</cp:lastModifiedBy>
  <cp:revision>33</cp:revision>
  <dcterms:created xsi:type="dcterms:W3CDTF">2010-05-10T09:05:42Z</dcterms:created>
  <dcterms:modified xsi:type="dcterms:W3CDTF">2010-05-27T10:56:25Z</dcterms:modified>
</cp:coreProperties>
</file>